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</p:sldMasterIdLst>
  <p:sldIdLst>
    <p:sldId id="277" r:id="rId19"/>
    <p:sldId id="257" r:id="rId20"/>
    <p:sldId id="279" r:id="rId21"/>
    <p:sldId id="259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80" r:id="rId32"/>
    <p:sldId id="270" r:id="rId33"/>
    <p:sldId id="271" r:id="rId34"/>
    <p:sldId id="272" r:id="rId35"/>
    <p:sldId id="273" r:id="rId36"/>
    <p:sldId id="274" r:id="rId37"/>
    <p:sldId id="275" r:id="rId38"/>
    <p:sldId id="258" r:id="rId39"/>
    <p:sldId id="276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854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3997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792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6831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776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3035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1548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515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471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10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0775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670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8122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06079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61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3839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3966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397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98934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00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4358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4392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78047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74235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6880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84494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72177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3647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6103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75041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8390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8295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422660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36606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2440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0615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78455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029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75938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092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88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51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28794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481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5432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23383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078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68072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56986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79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50660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5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15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7366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40625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8823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6466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9438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6063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3773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7363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728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38844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288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33817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830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10033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85141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447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3658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555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145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9624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3133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6884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27712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99522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3487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251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084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4751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4690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7354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02149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1478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2986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964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44334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44519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206096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86138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84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3170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99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568930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08701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285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46777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15252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1425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14799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52606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39555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42178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2484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35671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67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82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388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448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062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192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464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3455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72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467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79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5050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027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330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5171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214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14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201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2610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8014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2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2015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5389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2186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798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8262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3589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659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6961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2726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798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055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8954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6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28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2707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4374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7818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8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304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7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6193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9656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306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436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682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982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54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808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1812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4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5272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676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21290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0692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26031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4382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748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3146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55823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15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170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041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8565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569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3678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31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075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7275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487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9FF75-C456-4937-BA71-FAFA50689D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B99D7-D5AC-45D2-8120-5B95C9BBD82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65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79D46-975E-4A61-9104-E4DBE77147A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B86319-3E5A-4003-BB79-620CF090829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65319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1EFB8-2AB5-4FD7-90B8-B223074F9C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7F481-A26D-4DD4-93B5-90769EDBA17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19664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1CD61-17D1-436C-91AD-FA0DAA699A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3753-42E2-422E-AD57-21A3E461DE2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8060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928A-8956-4A53-8DED-33C85A77852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8DF36E-2D3E-447A-AEFB-4E54719EBA1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104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DBB1D-5B3B-4485-9ABD-7DD00A39973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84CAA-0410-419D-A151-4FA9165754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59474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8738C-CF7C-43E4-AA26-FCEE6284CB9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E5128-041A-4437-9055-915BD6D517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7853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2D3-413C-4185-AB88-3612FD78C1C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3EE0F-2E1A-4123-A4B5-4289F22346E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575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EE8EB-5926-4F57-B84E-1E75FF07C5B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F84EB-0A82-4F27-A5C2-4280B31F798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06396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4AF58-6C7C-44E0-BF8D-4372093BB2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5EAE9-EBA9-48AE-B49B-165AD4F0FF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13900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99608-B015-49B3-BC51-B6B1A6E0A1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353BA-99F1-4DF2-A624-650676595E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4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1839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786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7974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8775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5471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3257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931510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9303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4151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737520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85183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5038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6927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2899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0455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15510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91FC6E-9589-41CF-8BF5-8213927B605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17.05.2021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A31236F-EC48-47CE-BC2C-C5642F4FFD8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87041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9.xml"/><Relationship Id="rId6" Type="http://schemas.openxmlformats.org/officeDocument/2006/relationships/image" Target="../media/image15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57.jpeg"/><Relationship Id="rId5" Type="http://schemas.openxmlformats.org/officeDocument/2006/relationships/image" Target="../media/image15.png"/><Relationship Id="rId4" Type="http://schemas.openxmlformats.org/officeDocument/2006/relationships/image" Target="../media/image5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6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7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eg"/><Relationship Id="rId11" Type="http://schemas.openxmlformats.org/officeDocument/2006/relationships/image" Target="../media/image15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15.pn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15.pn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97560" y="1784565"/>
            <a:ext cx="62464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Bahnschrift Condensed" pitchFamily="34" charset="0"/>
                <a:ea typeface="+mj-ea"/>
                <a:cs typeface="+mj-cs"/>
              </a:rPr>
              <a:t>Лексическая тема: «Лето».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 descr="C:\Users\Vadim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5656" y="2348880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kern="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Лексическая тема: </a:t>
            </a:r>
            <a:r>
              <a:rPr lang="ru-RU" sz="54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«Лето».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Детский сад «Солнышко» |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" y="116632"/>
            <a:ext cx="2468216" cy="24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4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441325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с союзом потому что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Picture 2" descr="https://ds05.infourok.ru/uploads/ex/066a/000c7601-e18cfbf6/hello_html_5df6818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908720"/>
            <a:ext cx="2368550" cy="2370137"/>
          </a:xfrm>
          <a:noFill/>
        </p:spPr>
      </p:pic>
      <p:pic>
        <p:nvPicPr>
          <p:cNvPr id="13316" name="Picture 4" descr="https://is4-ssl.mzstatic.com/image/thumb/Purple4/v4/7f/46/27/7f4627e3-1fa9-0e6c-8410-5b07e4beb54b/mzl.dwlmmmtz.png/1080x800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08720"/>
            <a:ext cx="2470150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https://st.depositphotos.com/1353542/3799/i/950/depositphotos_37996003-stock-photo-equipment-for-skiers-skis-boo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924944"/>
            <a:ext cx="2382838" cy="238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https://i.pinimg.com/736x/66/3e/a2/663ea2fd49bf3f304d16f00941a971ad--image-clipart-boys-bik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36" y="1340768"/>
            <a:ext cx="2335213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Звук 4">
            <a:hlinkClick r:id="" action="ppaction://media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21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757237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лишний. </a:t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с союзом потому что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4339" name="Picture 2" descr="https://ds05.infourok.ru/uploads/ex/0232/00010019-0e88bd20/hello_html_m750b30d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" y="1176338"/>
            <a:ext cx="2687638" cy="2860675"/>
          </a:xfrm>
          <a:noFill/>
        </p:spPr>
      </p:pic>
      <p:pic>
        <p:nvPicPr>
          <p:cNvPr id="14340" name="Picture 4" descr="https://avatars.mds.yandex.net/get-pdb/368827/e92c27dd-73d4-456d-a488-a46b1947ef73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2752725"/>
            <a:ext cx="272415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2" descr="https://clip.cookdiary.net/sites/default/files/wallpaper/coat-clipart/427506/coat-clipart-long-coat-427506-76737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150" y="3155950"/>
            <a:ext cx="28765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Звук 5">
            <a:hlinkClick r:id="" action="ppaction://media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ella Mccartney Kids Вязаная Шапка С Помпоном -5%- Купить В Интернет  Магазине В Москве | Цены, Фото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6" b="10009"/>
          <a:stretch/>
        </p:blipFill>
        <p:spPr bwMode="auto">
          <a:xfrm>
            <a:off x="4938713" y="980728"/>
            <a:ext cx="2209428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4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86700" cy="549275"/>
          </a:xfrm>
        </p:spPr>
        <p:txBody>
          <a:bodyPr/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Четвёртый лишний.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предложений с союзом потому что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3" name="Picture 2" descr="https://img2.freepng.ru/20180323/hqw/kisspng-raspberry-fruit-lime-clip-art-raspberry-5ab4ac2d223558.42105596152178999714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75" y="868363"/>
            <a:ext cx="2809875" cy="2311400"/>
          </a:xfrm>
          <a:noFill/>
        </p:spPr>
      </p:pic>
      <p:pic>
        <p:nvPicPr>
          <p:cNvPr id="15364" name="Picture 4" descr="https://img2.freepng.ru/20190611/oge/kisspng-strawberry-portable-network-graphics-berries-food-5d007751934e89.9070771615603116336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55700"/>
            <a:ext cx="2706687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 descr="https://img2.freepng.ru/20180614/sfg/kisspng-sour-cherry-fruit-clip-art-5b22c5c3260645.15521818152900550715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r="19207"/>
          <a:stretch/>
        </p:blipFill>
        <p:spPr bwMode="auto">
          <a:xfrm>
            <a:off x="899592" y="3212976"/>
            <a:ext cx="182033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https://img2.freepng.ru/20180331/qiw/kisspng-tulip-flower-clip-art-tulip-5ac030e5240bc7.245208161522544869147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75321"/>
            <a:ext cx="23701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92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880" y="386507"/>
            <a:ext cx="8437563" cy="484188"/>
          </a:xfrm>
        </p:spPr>
        <p:txBody>
          <a:bodyPr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имён существительных по падежам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7" name="Объект 3" descr="http://accept.am/blog/wp-content/uploads/2012/06/bigstock_Doubtful_D_Man_699688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0" t="-1424" r="15620" b="4655"/>
          <a:stretch>
            <a:fillRect/>
          </a:stretch>
        </p:blipFill>
        <p:spPr>
          <a:xfrm>
            <a:off x="803275" y="3617913"/>
            <a:ext cx="1349375" cy="1374775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3297238" y="3405188"/>
            <a:ext cx="2301875" cy="211137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16389" name="Надпись 1"/>
          <p:cNvSpPr txBox="1">
            <a:spLocks noChangeArrowheads="1"/>
          </p:cNvSpPr>
          <p:nvPr/>
        </p:nvSpPr>
        <p:spPr bwMode="auto">
          <a:xfrm>
            <a:off x="971550" y="5111750"/>
            <a:ext cx="1116013" cy="427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кто (что).   И.п. </a:t>
            </a:r>
            <a:endParaRPr lang="ru-RU" sz="900" i="1" smtClean="0">
              <a:solidFill>
                <a:srgbClr val="44546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90" name="Рисунок 6" descr="https://fonolo.com/wp-content/uploads/2014/04/3-Mega-Trends-Defining-the-Contact-Center%E2%80%99s-Future-760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6" t="7195" r="12756" b="8997"/>
          <a:stretch>
            <a:fillRect/>
          </a:stretch>
        </p:blipFill>
        <p:spPr bwMode="auto">
          <a:xfrm>
            <a:off x="531813" y="1454150"/>
            <a:ext cx="133667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7" descr="http://zaskidkoi.info/wp-admin/admin-ajax.php?action=wps-wpimage&amp;id=aHR0cDovL3d3dy5iYW5raXN0LnJ1L2ZpbGVzL3UyL3BlbmFsdGllc19vbl9sb2Fucy5qcG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7" t="-749" r="22334" b="1500"/>
          <a:stretch>
            <a:fillRect/>
          </a:stretch>
        </p:blipFill>
        <p:spPr bwMode="auto">
          <a:xfrm>
            <a:off x="2747963" y="906463"/>
            <a:ext cx="1419225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8" descr="http://cs5293.vk.me/u136344171/-14/x_31c152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7" t="10852" r="10588" b="8527"/>
          <a:stretch>
            <a:fillRect/>
          </a:stretch>
        </p:blipFill>
        <p:spPr bwMode="auto">
          <a:xfrm>
            <a:off x="4989513" y="928688"/>
            <a:ext cx="1462087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9" descr="http://static.wixstatic.com/media/457ed2_29e1e9149fd7478494f1e633377edd5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9" t="3171" r="25664" b="-27"/>
          <a:stretch>
            <a:fillRect/>
          </a:stretch>
        </p:blipFill>
        <p:spPr bwMode="auto">
          <a:xfrm>
            <a:off x="7272338" y="1485900"/>
            <a:ext cx="931862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0" descr="http://cliparts.co/cliparts/8c6/4gX/8c64gXrc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62363"/>
            <a:ext cx="1878013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Прямоугольник 12"/>
          <p:cNvSpPr>
            <a:spLocks noChangeArrowheads="1"/>
          </p:cNvSpPr>
          <p:nvPr/>
        </p:nvSpPr>
        <p:spPr bwMode="auto">
          <a:xfrm>
            <a:off x="3435350" y="3244850"/>
            <a:ext cx="238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b="1" smtClean="0">
                <a:solidFill>
                  <a:srgbClr val="44546A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i="1" smtClean="0">
              <a:solidFill>
                <a:srgbClr val="44546A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6" name="Прямоугольник 13"/>
          <p:cNvSpPr>
            <a:spLocks noChangeArrowheads="1"/>
          </p:cNvSpPr>
          <p:nvPr/>
        </p:nvSpPr>
        <p:spPr bwMode="auto">
          <a:xfrm>
            <a:off x="438150" y="3068638"/>
            <a:ext cx="124618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Вижу кого (что). В.п</a:t>
            </a:r>
            <a:endParaRPr lang="ru-RU" sz="9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7" name="Прямоугольник 15"/>
          <p:cNvSpPr>
            <a:spLocks noChangeArrowheads="1"/>
          </p:cNvSpPr>
          <p:nvPr/>
        </p:nvSpPr>
        <p:spPr bwMode="auto">
          <a:xfrm>
            <a:off x="2736850" y="2459038"/>
            <a:ext cx="13430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кого (чего). Р.п</a:t>
            </a:r>
            <a:r>
              <a:rPr lang="ru-RU" sz="900" b="1" i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900" i="1" smtClean="0">
              <a:solidFill>
                <a:srgbClr val="44546A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8" name="Прямоугольник 22"/>
          <p:cNvSpPr>
            <a:spLocks noChangeArrowheads="1"/>
          </p:cNvSpPr>
          <p:nvPr/>
        </p:nvSpPr>
        <p:spPr bwMode="auto">
          <a:xfrm>
            <a:off x="3271838" y="3382963"/>
            <a:ext cx="2663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b="1" smtClean="0">
                <a:solidFill>
                  <a:srgbClr val="44546A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i="1" smtClean="0">
              <a:solidFill>
                <a:srgbClr val="44546A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9" name="Прямоугольник 23"/>
          <p:cNvSpPr>
            <a:spLocks noChangeArrowheads="1"/>
          </p:cNvSpPr>
          <p:nvPr/>
        </p:nvSpPr>
        <p:spPr bwMode="auto">
          <a:xfrm>
            <a:off x="7048500" y="3035300"/>
            <a:ext cx="137953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Доволен кем (чем). Т.п</a:t>
            </a:r>
            <a:endParaRPr lang="ru-RU" sz="9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Стрелка вверх 26"/>
          <p:cNvSpPr/>
          <p:nvPr/>
        </p:nvSpPr>
        <p:spPr>
          <a:xfrm rot="5400000">
            <a:off x="2557463" y="3989388"/>
            <a:ext cx="381000" cy="838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401" name="Прямоугольник 28"/>
          <p:cNvSpPr>
            <a:spLocks noChangeArrowheads="1"/>
          </p:cNvSpPr>
          <p:nvPr/>
        </p:nvSpPr>
        <p:spPr bwMode="auto">
          <a:xfrm>
            <a:off x="4911725" y="2482850"/>
            <a:ext cx="15398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Радуюсь кому (чему). Д.п</a:t>
            </a:r>
            <a:endParaRPr lang="ru-RU" sz="90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402" name="Прямоугольник 30"/>
          <p:cNvSpPr>
            <a:spLocks noChangeArrowheads="1"/>
          </p:cNvSpPr>
          <p:nvPr/>
        </p:nvSpPr>
        <p:spPr bwMode="auto">
          <a:xfrm>
            <a:off x="6451600" y="5076825"/>
            <a:ext cx="2351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1000"/>
              </a:spcAft>
            </a:pPr>
            <a:r>
              <a:rPr lang="ru-RU" sz="900" b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Думаю о ком (о чем). П.п</a:t>
            </a:r>
            <a:r>
              <a:rPr lang="ru-RU" sz="900" i="1" smtClean="0">
                <a:solidFill>
                  <a:srgbClr val="44546A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32" name="Стрелка вправо 31"/>
          <p:cNvSpPr/>
          <p:nvPr/>
        </p:nvSpPr>
        <p:spPr>
          <a:xfrm rot="2080650">
            <a:off x="1916113" y="2630488"/>
            <a:ext cx="900112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2888334">
            <a:off x="3369469" y="2826544"/>
            <a:ext cx="749300" cy="385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8110865">
            <a:off x="4819650" y="2852738"/>
            <a:ext cx="750888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5" name="Стрелка вправо 34"/>
          <p:cNvSpPr/>
          <p:nvPr/>
        </p:nvSpPr>
        <p:spPr>
          <a:xfrm rot="8684612">
            <a:off x="6399213" y="2676525"/>
            <a:ext cx="900112" cy="3921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Стрелка вправо 35"/>
          <p:cNvSpPr/>
          <p:nvPr/>
        </p:nvSpPr>
        <p:spPr>
          <a:xfrm rot="10800000">
            <a:off x="5737225" y="4195763"/>
            <a:ext cx="865188" cy="392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6408" name="Picture 2" descr="https://img2.freepng.ru/20180323/bpe/kisspng-common-daisy-flower-chamomile-clip-art-camomile-5ab55b125974c8.417725631521834770366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9940925"/>
            <a:ext cx="4175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9" name="Picture 4" descr="https://www.kaluga-gov.ru/sites/default/files/%D0%BB%D0%B5%D1%82%D0%BE%20%D1%80%D0%B8%D1%81%D1%83%D0%BD%D0%BE%D0%B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3506788"/>
            <a:ext cx="2155825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44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68760"/>
            <a:ext cx="4572000" cy="31208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Ступит лето на порог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дает всем людям впрок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закрома во все сполна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Полновесного 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 варенье - ежевики,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Вишен, персиков, 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ru-RU" sz="240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41133" y="616332"/>
            <a:ext cx="40094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Доскажи словечко…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45881" y="126876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супов и для борщей 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Всевозможных 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3429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 к тому же каждый год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Дарит сладкоежкам </a:t>
            </a:r>
            <a:r>
              <a:rPr kumimoji="0" lang="ru-RU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…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Картинки пшеницы (30 фото) • Прикольные картинки и позити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34004"/>
            <a:ext cx="1512168" cy="105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етям до 7 лет клубнику лучше не употреблят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05062"/>
            <a:ext cx="1584176" cy="106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ект для детей 4-5 лет &quot;Овощи и фрукты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3874" y="1772816"/>
            <a:ext cx="2079359" cy="16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Мед в детском питан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0" descr="Мед в детском питани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Лук с медом от насморка для детей 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887" y="3848473"/>
            <a:ext cx="1345332" cy="125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07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614363"/>
            <a:ext cx="7996238" cy="67468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1" name="Объект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414837" cy="4013200"/>
          </a:xfrm>
        </p:spPr>
        <p:txBody>
          <a:bodyPr/>
          <a:lstStyle/>
          <a:p>
            <a:pPr eaLnBrk="1" hangingPunct="1"/>
            <a:endParaRPr lang="ru-RU" alt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Солнце припекает,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Цветы расцветают,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Бабочки порхают,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Ягоды поспевают,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это бывает?</a:t>
            </a:r>
          </a:p>
        </p:txBody>
      </p:sp>
      <p:pic>
        <p:nvPicPr>
          <p:cNvPr id="17412" name="Picture 2" descr="https://avatars.mds.yandex.net/get-pdb/467999/206907ab-4765-44c0-bca2-ec309194d700/s1200?webp=fal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8675" y="1862138"/>
            <a:ext cx="4113213" cy="2717800"/>
          </a:xfrm>
        </p:spPr>
      </p:pic>
      <p:pic>
        <p:nvPicPr>
          <p:cNvPr id="17413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3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63" y="390525"/>
            <a:ext cx="6369050" cy="5826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5" name="Объект 2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5037138" cy="32734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синем небе желтый блин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Ну, давай его съедим!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Нет, уж больно блин горяч,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 свои ладони спрячь.</a:t>
            </a:r>
          </a:p>
        </p:txBody>
      </p:sp>
      <p:pic>
        <p:nvPicPr>
          <p:cNvPr id="18436" name="Picture 2" descr="https://cdn1.zp.ru/job/attaches/2019/04/a3/39/a33924b5ab97066b5822b4417b21d067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064" y="1340768"/>
            <a:ext cx="3624263" cy="3335337"/>
          </a:xfrm>
        </p:spPr>
      </p:pic>
      <p:pic>
        <p:nvPicPr>
          <p:cNvPr id="18437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03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ъект 2"/>
          <p:cNvSpPr>
            <a:spLocks noGrp="1"/>
          </p:cNvSpPr>
          <p:nvPr>
            <p:ph sz="half" idx="4294967295"/>
          </p:nvPr>
        </p:nvSpPr>
        <p:spPr>
          <a:xfrm rot="10800000" flipV="1">
            <a:off x="251520" y="914400"/>
            <a:ext cx="5245100" cy="16700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мостик разноцветный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увидим каждым летом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речку, через лес?</a:t>
            </a:r>
            <a:b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Повисел он и … исчез!</a:t>
            </a:r>
          </a:p>
          <a:p>
            <a:pPr eaLnBrk="1" hangingPunct="1"/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2" descr="https://www.culture.ru/storage/images/8ba9d7a028dfc838942957ef12f67936/25542048b0ee7bb3a7df49771af9bc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2328863"/>
            <a:ext cx="4926012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95500" y="331788"/>
            <a:ext cx="5319713" cy="582612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1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8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51520" y="1052736"/>
            <a:ext cx="5827713" cy="2071687"/>
          </a:xfrm>
        </p:spPr>
        <p:txBody>
          <a:bodyPr>
            <a:noAutofit/>
          </a:bodyPr>
          <a:lstStyle/>
          <a:p>
            <a:pPr marL="0" indent="0" eaLnBrk="1" hangingPunct="1">
              <a:spcBef>
                <a:spcPts val="0"/>
              </a:spcBef>
              <a:buNone/>
              <a:defRPr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— в воду ты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ныряй,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Хочешь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на песке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играй.</a:t>
            </a: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замков здесь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создашь! 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за место?…</a:t>
            </a:r>
            <a:b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3" name="Picture 2" descr="https://avatars.mds.yandex.net/get-pdb/234183/c366b75a-0a5f-48e6-8305-a48ecede2a58/s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2392363"/>
            <a:ext cx="36131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95500" y="331788"/>
            <a:ext cx="5319713" cy="582612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52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ъект 2"/>
          <p:cNvSpPr>
            <a:spLocks noGrp="1"/>
          </p:cNvSpPr>
          <p:nvPr>
            <p:ph sz="half" idx="4294967295"/>
          </p:nvPr>
        </p:nvSpPr>
        <p:spPr>
          <a:xfrm>
            <a:off x="190500" y="1171575"/>
            <a:ext cx="4181475" cy="254317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Шевелились у цветка 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 четыре лепестка. </a:t>
            </a:r>
            <a:endParaRPr lang="en-US" alt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сорвать его хотел,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alt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вспорхнул и улетел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alt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Picture 2" descr="https://ds05.infourok.ru/uploads/ex/0c5a/001136e1-b37b374d/hello_html_2d3ddc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2178050"/>
            <a:ext cx="3832225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95500" y="331788"/>
            <a:ext cx="5319713" cy="582612"/>
          </a:xfrm>
          <a:prstGeom prst="rect">
            <a:avLst/>
          </a:prstGeom>
          <a:noFill/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 загадку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09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351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1.rozetka.ua/goods/2399914/27613225_images_23999146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980728"/>
            <a:ext cx="61744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солнца!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света!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Сколько зелени кругом!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же это?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ЛЕТО</a:t>
            </a:r>
            <a:b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Наконец спешит </a:t>
            </a:r>
            <a:endParaRPr lang="en-US" alt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нам в дом</a:t>
            </a:r>
            <a:endParaRPr lang="ru-RU" alt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2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372350" cy="6477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Найди на картинках10 отличий</a:t>
            </a:r>
          </a:p>
        </p:txBody>
      </p:sp>
      <p:pic>
        <p:nvPicPr>
          <p:cNvPr id="22531" name="Picture 2" descr="https://heaclub.ru/tim/8d80b2518f52a6fbf9247ba43bdbd2b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" t="16483" r="4208" b="6952"/>
          <a:stretch>
            <a:fillRect/>
          </a:stretch>
        </p:blipFill>
        <p:spPr>
          <a:xfrm>
            <a:off x="1287463" y="1163638"/>
            <a:ext cx="6384925" cy="4064000"/>
          </a:xfrm>
        </p:spPr>
      </p:pic>
      <p:pic>
        <p:nvPicPr>
          <p:cNvPr id="22532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79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dim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8237" y="476672"/>
            <a:ext cx="6030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Составь рассказ!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pdb/2473946/61ad9d28-3ba4-491b-accf-2b603a40daee/s1200?webp=false"/>
          <p:cNvPicPr>
            <a:picLocks noChangeAspect="1" noChangeArrowheads="1"/>
          </p:cNvPicPr>
          <p:nvPr/>
        </p:nvPicPr>
        <p:blipFill rotWithShape="1">
          <a:blip r:embed="rId3"/>
          <a:srcRect l="7024" t="-1963" r="-1816" b="1"/>
          <a:stretch/>
        </p:blipFill>
        <p:spPr bwMode="auto">
          <a:xfrm>
            <a:off x="1475656" y="908720"/>
            <a:ext cx="6324352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412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9588" y="2085975"/>
            <a:ext cx="5070475" cy="2360613"/>
          </a:xfrm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</a:p>
          <a:p>
            <a:pPr marL="0" indent="0" algn="ctr" eaLnBrk="1" hangingPunct="1"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5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6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Детский сад «Солнышко» | Главна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69" y="116632"/>
            <a:ext cx="2468216" cy="241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7" descr="img07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0609"/>
            <a:ext cx="2725215" cy="385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5" descr="img07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5856" y="302417"/>
            <a:ext cx="2743200" cy="386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07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33375"/>
            <a:ext cx="2667000" cy="3845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496" y="4100898"/>
            <a:ext cx="91085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sz="2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Вот и пришло долгожданное лето, самое теплое время года. Назови летние месяцы. Их  величают сыновьями лета.</a:t>
            </a:r>
          </a:p>
        </p:txBody>
      </p:sp>
    </p:spTree>
    <p:extLst>
      <p:ext uri="{BB962C8B-B14F-4D97-AF65-F5344CB8AC3E}">
        <p14:creationId xmlns:p14="http://schemas.microsoft.com/office/powerpoint/2010/main" val="5199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7963"/>
            <a:ext cx="7886700" cy="481012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ризнаки лета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Объект 3" descr="https://nsportal.ru/sites/default/files/2017/04/30/5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t="10757" r="14047" b="16708"/>
          <a:stretch>
            <a:fillRect/>
          </a:stretch>
        </p:blipFill>
        <p:spPr>
          <a:xfrm>
            <a:off x="2465388" y="785813"/>
            <a:ext cx="4140200" cy="3108325"/>
          </a:xfrm>
        </p:spPr>
      </p:pic>
      <p:pic>
        <p:nvPicPr>
          <p:cNvPr id="6149" name="Picture 4" descr="https://wallpapercave.com/wp/1mWHbQ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38" y="708819"/>
            <a:ext cx="16017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belokurschool1.ucoz.ru/novosti/05102011/njv/rain-clou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3" y="2155487"/>
            <a:ext cx="1544637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https://st.depositphotos.com/1967477/3552/v/950/depositphotos_35527875-stock-illustration-mother-and-baby-bir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0" y="3851275"/>
            <a:ext cx="17319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10" descr="https://i.pinimg.com/736x/88/2a/b0/882ab0b2fbd3810f8f659abbd3bd1478--animal-activities-forest-animal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062" y="4006729"/>
            <a:ext cx="1825625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https://avatars.mds.yandex.net/get-pdb/1884726/0d8790c7-343c-4ece-80b2-62bca1892c3f/s1200?webp=fal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811" y="4044036"/>
            <a:ext cx="1685925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4" descr="https://avatars.mds.yandex.net/get-pdb/51720/cc5638db-edd9-4b63-a88f-1c86df7c7d7a/s1200?webp=fal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44" y="3791434"/>
            <a:ext cx="1871663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 descr="https://avatars.mds.yandex.net/get-pdb/1365646/bcf86e01-f53e-4b2f-b138-df369b2ff055/s12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06" y="2251463"/>
            <a:ext cx="1887538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lip art pictures, Emoji pictures, Butterfly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08" y="553965"/>
            <a:ext cx="1728192" cy="160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01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8" y="134938"/>
            <a:ext cx="8504237" cy="5969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ласково. Образование существительных с уменьшительно-ласкательными суффиксами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img2.freepng.ru/20180411/sdw/kisspng-flower-transvaal-daisy-clip-art-camomile-5aceb29c2d8578.279281931523495580186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50" y="3321050"/>
            <a:ext cx="1984375" cy="2073275"/>
          </a:xfrm>
        </p:spPr>
      </p:pic>
      <p:pic>
        <p:nvPicPr>
          <p:cNvPr id="7172" name="Picture 4" descr="https://img2.freepng.ru/20180411/sdw/kisspng-flower-transvaal-daisy-clip-art-camomile-5aceb29c2d8578.27928193152349558018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3" y="3751263"/>
            <a:ext cx="11636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2" descr="https://cdn1.zp.ru/job/attaches/2019/04/a3/39/a33924b5ab97066b5822b4417b21d06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990600"/>
            <a:ext cx="2354263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s://cdn1.zp.ru/job/attaches/2019/04/a3/39/a33924b5ab97066b5822b4417b21d06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514475"/>
            <a:ext cx="13985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 descr="https://demiart.ru/forum/uploads16/post-2677159-14390578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825" y="1143000"/>
            <a:ext cx="2489200" cy="174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10" descr="https://demiart.ru/forum/uploads16/post-2677159-14390578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850" y="1514475"/>
            <a:ext cx="1609725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 descr="https://photoshop-kopona.com/uploads/posts/2018-09/1536394705_flowering-meadow3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3481388"/>
            <a:ext cx="2489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6" descr="https://photoshop-kopona.com/uploads/posts/2018-09/1536394705_flowering-meadow3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088" y="3817938"/>
            <a:ext cx="15779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s://cdn1.zp.ru/job/attaches/2019/04/a3/39/a33924b5ab97066b5822b4417b21d067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13" y="1498600"/>
            <a:ext cx="1512887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32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23850" y="207963"/>
            <a:ext cx="8404225" cy="5651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</a:t>
            </a: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ласково. Образование существительных с уменьшительно-ласкательными суффиксами</a:t>
            </a:r>
            <a:endParaRPr lang="ru-RU" altLang="ru-RU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 descr="http://www.ds45.detkin-club.ru/images/events/tablichka_na_dver_2_5c8f019c65d8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" y="1209675"/>
            <a:ext cx="1951038" cy="2212975"/>
          </a:xfrm>
        </p:spPr>
      </p:pic>
      <p:pic>
        <p:nvPicPr>
          <p:cNvPr id="8196" name="Picture 4" descr="http://www.ds45.detkin-club.ru/images/events/tablichka_na_dver_2_5c8f019c65d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3" y="1592263"/>
            <a:ext cx="14700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https://detskie-pesni.com/_ld/2/352467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1209675"/>
            <a:ext cx="2185988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8" descr="https://detskie-pesni.com/_ld/2/352467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1639888"/>
            <a:ext cx="1647825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https://avatars.mds.yandex.net/get-pdb/1366542/124ec936-15b4-400e-af1b-df784b66b312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3541713"/>
            <a:ext cx="202565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0" descr="https://avatars.mds.yandex.net/get-pdb/1366542/124ec936-15b4-400e-af1b-df784b66b312/s1200?webp=fal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950" y="3846513"/>
            <a:ext cx="1290638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https://i.pinimg.com/originals/ea/9b/9d/ea9b9d0b9bc46269f8402bfd7379b8d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3606800"/>
            <a:ext cx="2185988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2" descr="https://i.pinimg.com/originals/ea/9b/9d/ea9b9d0b9bc46269f8402bfd7379b8d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988" y="4011613"/>
            <a:ext cx="15271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Звук 1">
            <a:hlinkClick r:id="" action="ppaction://media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08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508000" y="498475"/>
            <a:ext cx="7929563" cy="59055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alt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Сосчитай насекомых. Упражнение на согласование имени числительного  с существительным</a:t>
            </a:r>
          </a:p>
        </p:txBody>
      </p:sp>
      <p:pic>
        <p:nvPicPr>
          <p:cNvPr id="9219" name="Picture 2" descr="https://avatars.mds.yandex.net/get-pdb/1519478/37f6346b-4064-4399-b893-4a2c6d81c9a4/s1200?webp=fals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0313" y="1328738"/>
            <a:ext cx="6484937" cy="3890962"/>
          </a:xfrm>
        </p:spPr>
      </p:pic>
      <p:pic>
        <p:nvPicPr>
          <p:cNvPr id="9220" name="Звук 2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1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474663"/>
          </a:xfrm>
        </p:spPr>
        <p:txBody>
          <a:bodyPr/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предложений с предлогами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https://bipbap.ru/wp-content/uploads/2018/08/67554AB87A3A5C5C5180DD7280090744-1200x12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213" y="1038225"/>
            <a:ext cx="1933575" cy="1722438"/>
          </a:xfrm>
          <a:noFill/>
        </p:spPr>
      </p:pic>
      <p:pic>
        <p:nvPicPr>
          <p:cNvPr id="11268" name="Picture 4" descr="http://www.ruskid.ru/image/raskraski/nasek/p0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" t="7762" r="54135" b="10464"/>
          <a:stretch>
            <a:fillRect/>
          </a:stretch>
        </p:blipFill>
        <p:spPr bwMode="auto">
          <a:xfrm>
            <a:off x="2651125" y="3190875"/>
            <a:ext cx="162083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s://thumbs.dreamstime.com/b/%D0%BF%D1%83%D1%82%D0%B0%D0%B9%D1%82%D0%B5-%D0%BF%D1%87%D0%B5-%D0%B0-%D0%B5%D1%82%D0%B0%D1%8F-%D0%BD%D0%B0-%D1%86%D0%B2%D0%B5%D1%82%D0%BA%D0%BE%D0%BC-305526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038225"/>
            <a:ext cx="1878012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s://avatars.mds.yandex.net/get-pdb/406349/88841c51-d038-42d4-81d0-5d8973704d10/s1200?webp=fal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3190875"/>
            <a:ext cx="20193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https://static3.depositphotos.com/1006595/220/v/950/depositphotos_2206350-stock-illustration-the-sun-and-clou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8863"/>
            <a:ext cx="2011363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2" descr="https://img2.freepng.ru/20180404/rre/kisspng-bird-nest-american-robin-clip-art-bird-cartoon-5ac524f0ae5d27.440410921522869488714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3190875"/>
            <a:ext cx="19812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4" descr="https://img2.freepng.ru/20180514/peq/kisspng-coloring-book-rain-cloud-storm-adult-5af9dedb7efec2.95788209152632495552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963" y="1058863"/>
            <a:ext cx="2022475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http://ddu302.minsk.edu.by/ru/sm_full.aspx?guid=188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3190875"/>
            <a:ext cx="2157412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Звук 4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6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508000" y="287338"/>
            <a:ext cx="8420100" cy="411162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 -антонимы. Договори слово в предложении</a:t>
            </a:r>
          </a:p>
        </p:txBody>
      </p:sp>
      <p:pic>
        <p:nvPicPr>
          <p:cNvPr id="12291" name="Picture 2" descr="https://cdn.photosight.ru/img/3/aa9/4074674_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9713" y="903288"/>
            <a:ext cx="1517650" cy="1011237"/>
          </a:xfrm>
        </p:spPr>
      </p:pic>
      <p:pic>
        <p:nvPicPr>
          <p:cNvPr id="12292" name="Picture 4" descr="https://www.nastol.com.ua/pic/201410/1280x1024/nastol.com.ua-1164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8" y="903288"/>
            <a:ext cx="147161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6" descr="https://img-2006-01.photosight.ru/30/12496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2144713"/>
            <a:ext cx="15176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0" descr="https://i.ytimg.com/vi/RN9_dGUgTmo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125663"/>
            <a:ext cx="147161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2" descr="https://sovetclub.ru/tim/5b02a9820c46ecec08fbeff61f11f3b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3360738"/>
            <a:ext cx="151765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6" descr="https://big-rostov.ru/wp-content/uploads/2015/06/denrojd_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150" y="3341688"/>
            <a:ext cx="153352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20" descr="https://ds05.infourok.ru/uploads/ex/01e9/0001ea30-71f89777/hello_html_23e30d2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4573588"/>
            <a:ext cx="12858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2" descr="https://img2.freepng.ru/20180701/qje/kisspng-rain-clip-art-5b38e08e956713.14276162153045415861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4621213"/>
            <a:ext cx="151606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" name="TextBox 2"/>
          <p:cNvSpPr txBox="1">
            <a:spLocks noChangeArrowheads="1"/>
          </p:cNvSpPr>
          <p:nvPr/>
        </p:nvSpPr>
        <p:spPr bwMode="auto">
          <a:xfrm>
            <a:off x="508000" y="1014413"/>
            <a:ext cx="20113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солнце тусклое,</a:t>
            </a:r>
          </a:p>
        </p:txBody>
      </p:sp>
      <p:sp>
        <p:nvSpPr>
          <p:cNvPr id="12300" name="TextBox 3"/>
          <p:cNvSpPr txBox="1">
            <a:spLocks noChangeArrowheads="1"/>
          </p:cNvSpPr>
          <p:nvPr/>
        </p:nvSpPr>
        <p:spPr bwMode="auto">
          <a:xfrm>
            <a:off x="4541838" y="1071563"/>
            <a:ext cx="1517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летом</a:t>
            </a:r>
          </a:p>
        </p:txBody>
      </p:sp>
      <p:sp>
        <p:nvSpPr>
          <p:cNvPr id="12301" name="TextBox 4"/>
          <p:cNvSpPr txBox="1">
            <a:spLocks noChangeArrowheads="1"/>
          </p:cNvSpPr>
          <p:nvPr/>
        </p:nvSpPr>
        <p:spPr bwMode="auto">
          <a:xfrm>
            <a:off x="341313" y="2160588"/>
            <a:ext cx="2343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небо хмурое, низкое,</a:t>
            </a:r>
          </a:p>
        </p:txBody>
      </p:sp>
      <p:sp>
        <p:nvSpPr>
          <p:cNvPr id="12302" name="TextBox 5"/>
          <p:cNvSpPr txBox="1">
            <a:spLocks noChangeArrowheads="1"/>
          </p:cNvSpPr>
          <p:nvPr/>
        </p:nvSpPr>
        <p:spPr bwMode="auto">
          <a:xfrm>
            <a:off x="4630738" y="2286000"/>
            <a:ext cx="13001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летом</a:t>
            </a:r>
          </a:p>
        </p:txBody>
      </p:sp>
      <p:sp>
        <p:nvSpPr>
          <p:cNvPr id="12303" name="TextBox 6"/>
          <p:cNvSpPr txBox="1">
            <a:spLocks noChangeArrowheads="1"/>
          </p:cNvSpPr>
          <p:nvPr/>
        </p:nvSpPr>
        <p:spPr bwMode="auto">
          <a:xfrm>
            <a:off x="341313" y="3482975"/>
            <a:ext cx="234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холодно,</a:t>
            </a:r>
          </a:p>
        </p:txBody>
      </p:sp>
      <p:sp>
        <p:nvSpPr>
          <p:cNvPr id="12304" name="TextBox 7"/>
          <p:cNvSpPr txBox="1">
            <a:spLocks noChangeArrowheads="1"/>
          </p:cNvSpPr>
          <p:nvPr/>
        </p:nvSpPr>
        <p:spPr bwMode="auto">
          <a:xfrm>
            <a:off x="4557713" y="3457575"/>
            <a:ext cx="1487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летом</a:t>
            </a:r>
          </a:p>
        </p:txBody>
      </p:sp>
      <p:sp>
        <p:nvSpPr>
          <p:cNvPr id="12305" name="TextBox 8"/>
          <p:cNvSpPr txBox="1">
            <a:spLocks noChangeArrowheads="1"/>
          </p:cNvSpPr>
          <p:nvPr/>
        </p:nvSpPr>
        <p:spPr bwMode="auto">
          <a:xfrm>
            <a:off x="249238" y="4856163"/>
            <a:ext cx="23907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Зимой идёт снег,</a:t>
            </a:r>
          </a:p>
        </p:txBody>
      </p:sp>
      <p:sp>
        <p:nvSpPr>
          <p:cNvPr id="12306" name="TextBox 9"/>
          <p:cNvSpPr txBox="1">
            <a:spLocks noChangeArrowheads="1"/>
          </p:cNvSpPr>
          <p:nvPr/>
        </p:nvSpPr>
        <p:spPr bwMode="auto">
          <a:xfrm>
            <a:off x="4721225" y="4856163"/>
            <a:ext cx="1428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летом</a:t>
            </a:r>
          </a:p>
        </p:txBody>
      </p:sp>
      <p:pic>
        <p:nvPicPr>
          <p:cNvPr id="12307" name="Звук 3">
            <a:hlinkClick r:id="" action="ppaction://media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532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268</Words>
  <Application>Microsoft Office PowerPoint</Application>
  <PresentationFormat>Экран (4:3)</PresentationFormat>
  <Paragraphs>66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18</vt:i4>
      </vt:variant>
      <vt:variant>
        <vt:lpstr>Заголовки слайдов</vt:lpstr>
      </vt:variant>
      <vt:variant>
        <vt:i4>22</vt:i4>
      </vt:variant>
    </vt:vector>
  </HeadingPairs>
  <TitlesOfParts>
    <vt:vector size="40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Презентация PowerPoint</vt:lpstr>
      <vt:lpstr>Презентация PowerPoint</vt:lpstr>
      <vt:lpstr>Презентация PowerPoint</vt:lpstr>
      <vt:lpstr> Признаки лета</vt:lpstr>
      <vt:lpstr>Назови ласково. Образование существительных с уменьшительно-ласкательными суффиксами</vt:lpstr>
      <vt:lpstr>Назови ласково. Образование существительных с уменьшительно-ласкательными суффиксами</vt:lpstr>
      <vt:lpstr>Сосчитай насекомых. Упражнение на согласование имени числительного  с существительным</vt:lpstr>
      <vt:lpstr>Составление предложений с предлогами</vt:lpstr>
      <vt:lpstr>Слова -антонимы. Договори слово в предложении</vt:lpstr>
      <vt:lpstr>Четвёртый лишний.  Составление предложений с союзом потому что</vt:lpstr>
      <vt:lpstr>Четвёртый лишний.  Составление предложений с союзом потому что</vt:lpstr>
      <vt:lpstr>Четвёртый лишний.  Составление предложений с союзом потому что</vt:lpstr>
      <vt:lpstr>Изменение имён существительных по падежам</vt:lpstr>
      <vt:lpstr>Презентация PowerPoint</vt:lpstr>
      <vt:lpstr>Отгадай загадку</vt:lpstr>
      <vt:lpstr>Отгадай загадку</vt:lpstr>
      <vt:lpstr>Презентация PowerPoint</vt:lpstr>
      <vt:lpstr>Презентация PowerPoint</vt:lpstr>
      <vt:lpstr>Презентация PowerPoint</vt:lpstr>
      <vt:lpstr>Найди на картинках10 отличий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Vadim</dc:creator>
  <cp:lastModifiedBy>Vadim</cp:lastModifiedBy>
  <cp:revision>18</cp:revision>
  <dcterms:created xsi:type="dcterms:W3CDTF">2021-05-17T09:37:40Z</dcterms:created>
  <dcterms:modified xsi:type="dcterms:W3CDTF">2021-05-17T15:07:30Z</dcterms:modified>
</cp:coreProperties>
</file>