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9" r:id="rId5"/>
    <p:sldId id="315" r:id="rId6"/>
    <p:sldId id="316" r:id="rId7"/>
    <p:sldId id="317" r:id="rId8"/>
    <p:sldId id="281" r:id="rId9"/>
    <p:sldId id="311" r:id="rId10"/>
    <p:sldId id="312" r:id="rId11"/>
    <p:sldId id="313" r:id="rId12"/>
    <p:sldId id="314" r:id="rId13"/>
    <p:sldId id="320" r:id="rId14"/>
    <p:sldId id="319" r:id="rId15"/>
    <p:sldId id="318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8" autoAdjust="0"/>
  </p:normalViewPr>
  <p:slideViewPr>
    <p:cSldViewPr snapToGrid="0">
      <p:cViewPr varScale="1">
        <p:scale>
          <a:sx n="37" d="100"/>
          <a:sy n="37" d="100"/>
        </p:scale>
        <p:origin x="10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4CA90D-FAE5-4CC1-874C-F8C9E6C3E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087B5-F672-40FE-9915-815CBA9EB2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26D27-016E-48F5-B33E-8A9AF3259A1C}" type="datetime1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2D30A-24C7-499B-BF2A-8E5130AC9C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0FE9B-9EEE-4F4D-B5DD-0D553217C5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65E75-2179-4AE0-B0C7-D97955CF4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7786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8AC0-B329-4373-BBD0-89392C5748D6}" type="datetime1">
              <a:rPr lang="en-GB" smtClean="0"/>
              <a:t>02/07/2025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1EF503-E31C-4FCE-86D9-0C61A5CBE2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 rtl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rtlCol="0" anchor="t"/>
          <a:lstStyle/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rtl="0"/>
            <a:r>
              <a:rPr lang="en-GB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2CC964-A50B-4C29-B4E4-2C30BB34CC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/>
          <a:lstStyle>
            <a:lvl1pPr>
              <a:buNone/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rtlCol="0" anchor="ctr">
            <a:normAutofit/>
          </a:bodyPr>
          <a:lstStyle>
            <a:lvl1pPr>
              <a:buNone/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pPr algn="r"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 rtlCol="0"/>
          <a:lstStyle>
            <a:lvl1pPr>
              <a:buNone/>
              <a:defRPr/>
            </a:lvl1pPr>
          </a:lstStyle>
          <a:p>
            <a:pPr algn="r" rtl="0"/>
            <a:r>
              <a:rPr lang="ru-RU"/>
              <a:t>Образец подзаголовка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Sample Footer Text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rtlCol="0" anchor="b">
            <a:normAutofit/>
          </a:bodyPr>
          <a:lstStyle>
            <a:lvl1pPr>
              <a:buNone/>
              <a:defRPr/>
            </a:lvl1pPr>
          </a:lstStyle>
          <a:p>
            <a:pPr algn="l" rtl="0"/>
            <a:r>
              <a:rPr lang="ru-RU" sz="1600"/>
              <a:t>Образец подзаголовка</a:t>
            </a:r>
            <a:endParaRPr lang="en-GB" sz="16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rtlCol="0" anchor="t"/>
          <a:lstStyle/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n-GB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312CC964-A50B-4C29-B4E4-2C30BB34CC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екторная Иллюстрация Концепции Семейного Времени Родители И Дети Проводят  Время Вместе Играя В Игры — стоковая векторная графика и другие изображения  на тему Ребёнок - iStock">
            <a:extLst>
              <a:ext uri="{FF2B5EF4-FFF2-40B4-BE49-F238E27FC236}">
                <a16:creationId xmlns:a16="http://schemas.microsoft.com/office/drawing/2014/main" id="{DBD3DFC9-034D-0AAC-51EF-6D9CFE9BA36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r="6666" b="-1"/>
          <a:stretch/>
        </p:blipFill>
        <p:spPr bwMode="auto">
          <a:xfrm>
            <a:off x="2623279" y="10"/>
            <a:ext cx="9568721" cy="685799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1071" y="4152945"/>
            <a:ext cx="4420929" cy="1654297"/>
          </a:xfrm>
          <a:solidFill>
            <a:schemeClr val="accent2"/>
          </a:solidFill>
        </p:spPr>
        <p:txBody>
          <a:bodyPr rtlCol="0" anchor="t">
            <a:normAutofit fontScale="90000"/>
          </a:bodyPr>
          <a:lstStyle/>
          <a:p>
            <a:pPr marL="0" indent="0" algn="ctr">
              <a:buNone/>
            </a:pPr>
            <a:r>
              <a:rPr lang="en-US" b="1" dirty="0" err="1"/>
              <a:t>Квест</a:t>
            </a:r>
            <a:r>
              <a:rPr lang="en-US" b="1" dirty="0"/>
              <a:t> "</a:t>
            </a:r>
            <a:r>
              <a:rPr lang="en-US" b="1" dirty="0" err="1"/>
              <a:t>Учимся</a:t>
            </a:r>
            <a:r>
              <a:rPr lang="en-US" b="1" dirty="0"/>
              <a:t>, </a:t>
            </a:r>
            <a:r>
              <a:rPr lang="en-US" b="1" dirty="0" err="1"/>
              <a:t>играя</a:t>
            </a:r>
            <a:r>
              <a:rPr lang="en-US" b="1" dirty="0"/>
              <a:t>: </a:t>
            </a:r>
            <a:r>
              <a:rPr lang="en-US" b="1" dirty="0" err="1"/>
              <a:t>развиваемся</a:t>
            </a:r>
            <a:r>
              <a:rPr lang="en-US" b="1" dirty="0"/>
              <a:t> </a:t>
            </a:r>
            <a:r>
              <a:rPr lang="en-US" b="1" dirty="0" err="1"/>
              <a:t>вместе</a:t>
            </a:r>
            <a:r>
              <a:rPr lang="en-US" b="1" dirty="0"/>
              <a:t>!"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49F7F0EC-142A-B13A-1F4F-8486969C8E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753853"/>
            <a:ext cx="2623279" cy="2288172"/>
          </a:xfrm>
        </p:spPr>
        <p:txBody>
          <a:bodyPr>
            <a:normAutofit/>
          </a:bodyPr>
          <a:lstStyle/>
          <a:p>
            <a:r>
              <a:rPr lang="ru-RU" dirty="0"/>
              <a:t>Авторы: </a:t>
            </a:r>
          </a:p>
          <a:p>
            <a:r>
              <a:rPr lang="ru-RU" dirty="0"/>
              <a:t>Немкова Марина, </a:t>
            </a:r>
          </a:p>
          <a:p>
            <a:r>
              <a:rPr lang="ru-RU" dirty="0" smtClean="0"/>
              <a:t>Воспитатель МБДОУ  №121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B36FC78-388C-A046-34EB-95ECCC0B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877" y="-47607"/>
            <a:ext cx="10515600" cy="1325563"/>
          </a:xfrm>
        </p:spPr>
        <p:txBody>
          <a:bodyPr anchor="ctr">
            <a:normAutofit/>
          </a:bodyPr>
          <a:lstStyle/>
          <a:p>
            <a:pPr algn="ctr">
              <a:spcAft>
                <a:spcPts val="1029"/>
              </a:spcAft>
            </a:pPr>
            <a:r>
              <a:rPr lang="ru-RU" sz="2700" b="1" i="0" dirty="0">
                <a:effectLst/>
              </a:rPr>
              <a:t>Рефлексия после квеста</a:t>
            </a:r>
            <a:endParaRPr lang="en-US" sz="27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993E182-E60A-7677-CF4F-0568C7CAE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410" y="570635"/>
            <a:ext cx="5157787" cy="823912"/>
          </a:xfrm>
        </p:spPr>
        <p:txBody>
          <a:bodyPr>
            <a:normAutofit/>
          </a:bodyPr>
          <a:lstStyle/>
          <a:p>
            <a:r>
              <a:rPr lang="ru-RU" sz="1600" dirty="0"/>
              <a:t>Для родителя</a:t>
            </a:r>
            <a:endParaRPr lang="en-US" sz="160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73F2936-3BA3-A2FB-2AB3-24CD9F5B1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6243" y="671319"/>
            <a:ext cx="5183188" cy="823912"/>
          </a:xfrm>
        </p:spPr>
        <p:txBody>
          <a:bodyPr>
            <a:normAutofit/>
          </a:bodyPr>
          <a:lstStyle/>
          <a:p>
            <a:r>
              <a:rPr lang="ru-RU" sz="1600" dirty="0"/>
              <a:t>Для ребенка</a:t>
            </a:r>
            <a:endParaRPr lang="en-US" sz="1600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FA59D90-68E7-F21A-0B6B-D3ECDC54E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2741" y="1394547"/>
            <a:ext cx="6273350" cy="5463453"/>
          </a:xfrm>
        </p:spPr>
        <p:txBody>
          <a:bodyPr>
            <a:noAutofit/>
          </a:bodyPr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2000" b="1" i="0" dirty="0">
                <a:solidFill>
                  <a:srgbClr val="404040"/>
                </a:solidFill>
                <a:effectLst/>
                <a:latin typeface="DeepSeek-CJK-patch"/>
              </a:rPr>
              <a:t>«Смайлики настроения»</a:t>
            </a:r>
            <a:endParaRPr lang="ru-RU" sz="20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DeepSeek-CJK-patch"/>
              </a:rPr>
              <a:t>Разложите карточки с эмоциями (😊 – радость, 😮 – удивление, 😎 – восторг).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DeepSeek-CJK-patch"/>
              </a:rPr>
              <a:t>Ребёнок выбирает 1-2 смайлика, которые отражают его впечатления.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DeepSeek-CJK-patch"/>
              </a:rPr>
              <a:t>Вопрос: </a:t>
            </a: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«Почему ты выбрал именно эти смайлики?»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2000" b="1" i="0" dirty="0">
                <a:solidFill>
                  <a:srgbClr val="404040"/>
                </a:solidFill>
                <a:effectLst/>
                <a:latin typeface="DeepSeek-CJK-patch"/>
              </a:rPr>
              <a:t>«Самый-самый»</a:t>
            </a:r>
            <a:endParaRPr lang="ru-RU" sz="20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«Какая станция была самой интересной? Почему?»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«Какое задание показалось самым сложным? Как ты с ним справился?»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2000" b="1" i="0" dirty="0">
                <a:solidFill>
                  <a:srgbClr val="404040"/>
                </a:solidFill>
                <a:effectLst/>
                <a:latin typeface="DeepSeek-CJK-patch"/>
              </a:rPr>
              <a:t>«Волшебная палочка»</a:t>
            </a:r>
            <a:endParaRPr lang="ru-RU" sz="20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«Если бы у тебя была волшебная палочка, какую игру ты бы добавил в квест?»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E7903-2365-7D86-1BB6-84628717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BCF300B-DB09-2A96-1549-01E1B7E8EE74}"/>
              </a:ext>
            </a:extLst>
          </p:cNvPr>
          <p:cNvSpPr txBox="1">
            <a:spLocks/>
          </p:cNvSpPr>
          <p:nvPr/>
        </p:nvSpPr>
        <p:spPr>
          <a:xfrm>
            <a:off x="115909" y="1377389"/>
            <a:ext cx="5779849" cy="5463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2000" b="1" i="0" dirty="0">
                <a:solidFill>
                  <a:srgbClr val="404040"/>
                </a:solidFill>
                <a:effectLst/>
                <a:latin typeface="DeepSeek-CJK-patch"/>
              </a:rPr>
              <a:t>«Открытия дня»</a:t>
            </a:r>
            <a:endParaRPr lang="ru-RU" sz="20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«Какие новые стороны своего ребёнка вы заметили во время игры?»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«Какие навыки ребёнка вас удивили?»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2000" b="1" i="0" dirty="0">
                <a:solidFill>
                  <a:srgbClr val="404040"/>
                </a:solidFill>
                <a:effectLst/>
                <a:latin typeface="DeepSeek-CJK-patch"/>
              </a:rPr>
              <a:t>«Методы в копилку»</a:t>
            </a:r>
            <a:endParaRPr lang="ru-RU" sz="20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«Какие игровые приёмы вы планируете использовать в повседневном общении?»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«Какие материалы из квеста оказались самыми полезными?»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2000" b="1" i="0" dirty="0">
                <a:solidFill>
                  <a:srgbClr val="404040"/>
                </a:solidFill>
                <a:effectLst/>
                <a:latin typeface="DeepSeek-CJK-patch"/>
              </a:rPr>
              <a:t>«Точки роста»</a:t>
            </a:r>
            <a:endParaRPr lang="ru-RU" sz="20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«Какие задания вызвали у ребёнка затруднения? Как вы можете помочь их преодолеть?»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1" dirty="0">
                <a:solidFill>
                  <a:srgbClr val="404040"/>
                </a:solidFill>
                <a:effectLst/>
                <a:latin typeface="DeepSeek-CJK-patch"/>
              </a:rPr>
              <a:t>«На развитие каких навыков стоит обратить особое внимание?»</a:t>
            </a:r>
            <a:endParaRPr lang="ru-RU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162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D5268-5F4B-6C25-AD79-737644B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800" b="0" i="1" dirty="0">
                <a:effectLst/>
              </a:rPr>
              <a:t>«Сегодня вы не просто играли — вы создали пространство доверия и развития. Помните: каждая игра — это шаг к взрослению вашего ребёнка. Пусть эти шаги будут радостными!»</a:t>
            </a:r>
            <a:r>
              <a:rPr lang="ru-RU" sz="3800" b="0" i="0" dirty="0">
                <a:effectLst/>
              </a:rPr>
              <a:t> </a:t>
            </a:r>
            <a:endParaRPr lang="en-GB" sz="38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312014E-235A-5E72-A20E-D675AD34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9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36803-77F5-DAA8-1A14-38B098CF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03885"/>
            <a:ext cx="4953000" cy="138215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/>
              <a:t>Спасибо за внимание </a:t>
            </a:r>
            <a:endParaRPr lang="en-GB" sz="4000" dirty="0"/>
          </a:p>
        </p:txBody>
      </p:sp>
      <p:pic>
        <p:nvPicPr>
          <p:cNvPr id="9218" name="Picture 2" descr="Happy family playing soccer in a park | Premium AI-generated vector">
            <a:extLst>
              <a:ext uri="{FF2B5EF4-FFF2-40B4-BE49-F238E27FC236}">
                <a16:creationId xmlns:a16="http://schemas.microsoft.com/office/drawing/2014/main" id="{73E1C353-AB16-8566-6873-347CC971C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765" y="1924493"/>
            <a:ext cx="4252470" cy="425247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93CEB-115E-769B-C469-8C6436EE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1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98280CC-AD43-B74B-2F79-BB3D8C7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</p:spPr>
        <p:txBody>
          <a:bodyPr anchor="ctr">
            <a:normAutofit fontScale="90000"/>
          </a:bodyPr>
          <a:lstStyle/>
          <a:p>
            <a:r>
              <a:rPr lang="ru-RU" b="1" dirty="0"/>
              <a:t>Домашний квест</a:t>
            </a:r>
            <a:r>
              <a:rPr lang="ru-RU" b="1" i="0" dirty="0">
                <a:effectLst/>
              </a:rPr>
              <a:t>:</a:t>
            </a:r>
            <a:r>
              <a:rPr lang="ru-RU" b="0" i="0" dirty="0">
                <a:effectLst/>
              </a:rPr>
              <a:t> </a:t>
            </a:r>
            <a:br>
              <a:rPr lang="ru-RU" b="0" i="0" dirty="0">
                <a:effectLst/>
              </a:rPr>
            </a:br>
            <a:r>
              <a:rPr lang="ru-RU" b="0" i="1" dirty="0">
                <a:effectLst/>
              </a:rPr>
              <a:t>"Учимся, играя: развиваемся вместе!"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3D952-E99F-386B-A416-3DD125A8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150393"/>
          </a:xfrm>
        </p:spPr>
        <p:txBody>
          <a:bodyPr>
            <a:normAutofit fontScale="925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0" dirty="0">
                <a:effectLst/>
              </a:rPr>
              <a:t>Цель:</a:t>
            </a:r>
            <a:r>
              <a:rPr lang="ru-RU" b="0" i="0" dirty="0">
                <a:effectLst/>
              </a:rPr>
              <a:t> Повышение педагогической культуры родителей через совместные игры, направленные на развитие когнитивных, эмоциональных и социальных навыков ребенка.</a:t>
            </a:r>
          </a:p>
          <a:p>
            <a:pPr marL="0" marR="0">
              <a:buNone/>
            </a:pPr>
            <a:r>
              <a:rPr lang="ru-RU" dirty="0">
                <a:effectLst/>
              </a:rPr>
              <a:t>Задачи:  </a:t>
            </a:r>
          </a:p>
          <a:p>
            <a:pPr marL="0" marR="0">
              <a:buNone/>
            </a:pPr>
            <a:r>
              <a:rPr lang="ru-RU" dirty="0">
                <a:effectLst/>
              </a:rPr>
              <a:t>1. Показать родителям, как игровые приёмы развивают внимание, логику и творческое мышление.  </a:t>
            </a:r>
          </a:p>
          <a:p>
            <a:pPr marL="0" marR="0">
              <a:buNone/>
            </a:pPr>
            <a:r>
              <a:rPr lang="ru-RU" dirty="0">
                <a:effectLst/>
              </a:rPr>
              <a:t>2. Научить использовать подручные материалы для обучающих игр.  </a:t>
            </a:r>
          </a:p>
          <a:p>
            <a:pPr marL="0" marR="0"/>
            <a:r>
              <a:rPr lang="ru-RU" dirty="0">
                <a:effectLst/>
              </a:rPr>
              <a:t>3. Укрепить детско-родительское взаимодействие через совместную деятельность.  </a:t>
            </a:r>
          </a:p>
          <a:p>
            <a:endParaRPr lang="en-GB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B7B256B-70AF-414A-E8FE-5AAB43F9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8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CCF684B-07A3-2C8A-5EF6-C0012CB2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</p:spPr>
        <p:txBody>
          <a:bodyPr anchor="ctr">
            <a:normAutofit/>
          </a:bodyPr>
          <a:lstStyle/>
          <a:p>
            <a:r>
              <a:rPr lang="ru-RU" b="1" i="0">
                <a:effectLst/>
              </a:rPr>
              <a:t>Общие советы для всех игр:</a:t>
            </a:r>
            <a:endParaRPr lang="en-US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54CFFF6-1437-6C1C-EBE3-69F147EA7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>
            <a:normAutofit lnSpcReduction="10000"/>
          </a:bodyPr>
          <a:lstStyle/>
          <a:p>
            <a:pPr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1" i="0" dirty="0">
                <a:effectLst/>
              </a:rPr>
              <a:t>Время игры:</a:t>
            </a:r>
            <a:r>
              <a:rPr lang="ru-RU" b="0" i="0" dirty="0">
                <a:effectLst/>
              </a:rPr>
              <a:t> 15-20 минут, чтобы не переутомить ребёнка.</a:t>
            </a:r>
            <a:endParaRPr lang="ru-RU" b="0" i="0">
              <a:effectLst/>
            </a:endParaRPr>
          </a:p>
          <a:p>
            <a:pPr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1" i="0" dirty="0">
                <a:effectLst/>
              </a:rPr>
              <a:t>Похвала:</a:t>
            </a:r>
            <a:r>
              <a:rPr lang="ru-RU" b="0" i="0" dirty="0">
                <a:effectLst/>
              </a:rPr>
              <a:t> Акцентируйте на усилиях, а не результате: </a:t>
            </a:r>
            <a:r>
              <a:rPr lang="ru-RU" b="0" i="1" dirty="0">
                <a:effectLst/>
              </a:rPr>
              <a:t>"Ты так старался — это здорово!"</a:t>
            </a:r>
            <a:endParaRPr lang="ru-RU" b="0" i="0">
              <a:effectLst/>
            </a:endParaRPr>
          </a:p>
          <a:p>
            <a:pPr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1" i="0" dirty="0">
                <a:effectLst/>
              </a:rPr>
              <a:t>Гаджеты:</a:t>
            </a:r>
            <a:r>
              <a:rPr lang="ru-RU" b="0" i="0" dirty="0">
                <a:effectLst/>
              </a:rPr>
              <a:t> Выключайте телефоны на время игры.</a:t>
            </a:r>
            <a:endParaRPr lang="ru-RU" b="0" i="0">
              <a:effectLst/>
            </a:endParaRPr>
          </a:p>
          <a:p>
            <a:pPr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1" i="0" dirty="0">
                <a:effectLst/>
              </a:rPr>
              <a:t>Регулярность:</a:t>
            </a:r>
            <a:r>
              <a:rPr lang="ru-RU" b="0" i="0" dirty="0">
                <a:effectLst/>
              </a:rPr>
              <a:t> 3-4 игровых сессии в неделю дают видимый прогресс.</a:t>
            </a:r>
            <a:endParaRPr lang="ru-RU" b="0" i="0">
              <a:effectLst/>
            </a:endParaRPr>
          </a:p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B401D-B410-9BE5-5198-3DA0BE73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7176" name="Picture 8" descr="семейные праздники счастливые родители дети во время игры. векторная  иллюстрация юных семей Иллюстрация вектора - иллюстрации насчитывающей  отец, элемент: 255067884">
            <a:extLst>
              <a:ext uri="{FF2B5EF4-FFF2-40B4-BE49-F238E27FC236}">
                <a16:creationId xmlns:a16="http://schemas.microsoft.com/office/drawing/2014/main" id="{1D522E0C-0380-847B-F2D5-641A868E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" y="2260266"/>
            <a:ext cx="6087390" cy="37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7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DC2539-8328-A45A-6430-4023FE6E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</p:spPr>
        <p:txBody>
          <a:bodyPr anchor="ctr">
            <a:normAutofit/>
          </a:bodyPr>
          <a:lstStyle/>
          <a:p>
            <a:pPr marL="0" marR="0" algn="ctr"/>
            <a:r>
              <a:rPr lang="ru-RU" b="1" dirty="0">
                <a:effectLst/>
              </a:rPr>
              <a:t>Перед началом </a:t>
            </a:r>
            <a:r>
              <a:rPr lang="ru-RU" b="1" dirty="0"/>
              <a:t>квеста</a:t>
            </a:r>
            <a:r>
              <a:rPr lang="en-US" b="1" dirty="0"/>
              <a:t> "</a:t>
            </a:r>
            <a:r>
              <a:rPr lang="en-US" b="1" dirty="0" err="1"/>
              <a:t>Учимся</a:t>
            </a:r>
            <a:r>
              <a:rPr lang="en-US" b="1" dirty="0"/>
              <a:t>, </a:t>
            </a:r>
            <a:r>
              <a:rPr lang="en-US" b="1" dirty="0" err="1"/>
              <a:t>играя</a:t>
            </a:r>
            <a:r>
              <a:rPr lang="en-US" b="1" dirty="0"/>
              <a:t>: </a:t>
            </a:r>
            <a:r>
              <a:rPr lang="en-US" b="1" dirty="0" err="1"/>
              <a:t>развиваемся</a:t>
            </a:r>
            <a:r>
              <a:rPr lang="en-US" b="1" dirty="0"/>
              <a:t> </a:t>
            </a:r>
            <a:r>
              <a:rPr lang="en-US" b="1" dirty="0" err="1"/>
              <a:t>вместе</a:t>
            </a:r>
            <a:r>
              <a:rPr lang="en-US" b="1" dirty="0"/>
              <a:t>!"</a:t>
            </a:r>
          </a:p>
        </p:txBody>
      </p:sp>
      <p:pic>
        <p:nvPicPr>
          <p:cNvPr id="8194" name="Picture 2" descr="Happy Family Playing Together With Toys | Premium AI-generated vector">
            <a:extLst>
              <a:ext uri="{FF2B5EF4-FFF2-40B4-BE49-F238E27FC236}">
                <a16:creationId xmlns:a16="http://schemas.microsoft.com/office/drawing/2014/main" id="{0AC98C81-1B83-889E-6E88-0F79D50C6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765" y="1924493"/>
            <a:ext cx="4252470" cy="425247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AF36946-78EB-F59D-F6C4-68D2F2C22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901164" cy="4252470"/>
          </a:xfrm>
        </p:spPr>
        <p:txBody>
          <a:bodyPr>
            <a:noAutofit/>
          </a:bodyPr>
          <a:lstStyle/>
          <a:p>
            <a:pPr marL="0" marR="0">
              <a:lnSpc>
                <a:spcPct val="90000"/>
              </a:lnSpc>
              <a:buNone/>
            </a:pPr>
            <a:r>
              <a:rPr lang="ru-RU" dirty="0">
                <a:effectLst/>
              </a:rPr>
              <a:t>-  Выбрать удобное время (ребёнок не голоден/не устал).  </a:t>
            </a:r>
          </a:p>
          <a:p>
            <a:pPr marL="0" marR="0">
              <a:lnSpc>
                <a:spcPct val="90000"/>
              </a:lnSpc>
              <a:buNone/>
            </a:pPr>
            <a:r>
              <a:rPr lang="ru-RU" dirty="0">
                <a:effectLst/>
              </a:rPr>
              <a:t>-  Подготовить материалы заранее.  </a:t>
            </a:r>
          </a:p>
          <a:p>
            <a:pPr marL="0" marR="0">
              <a:lnSpc>
                <a:spcPct val="90000"/>
              </a:lnSpc>
              <a:buNone/>
            </a:pPr>
            <a:r>
              <a:rPr lang="ru-RU" dirty="0">
                <a:effectLst/>
              </a:rPr>
              <a:t>-  Начать с весёлой фразы: "А давай сегодня...!"  </a:t>
            </a:r>
          </a:p>
          <a:p>
            <a:pPr marL="0" marR="0">
              <a:lnSpc>
                <a:spcPct val="90000"/>
              </a:lnSpc>
              <a:buNone/>
            </a:pPr>
            <a:r>
              <a:rPr lang="ru-RU" dirty="0">
                <a:effectLst/>
              </a:rPr>
              <a:t>- Закончить рефлексией: "Что тебе понравилось? Что было сложным?"  </a:t>
            </a:r>
          </a:p>
          <a:p>
            <a:pPr marL="0" marR="0">
              <a:lnSpc>
                <a:spcPct val="90000"/>
              </a:lnSpc>
              <a:buNone/>
            </a:pPr>
            <a:r>
              <a:rPr lang="ru-RU" dirty="0">
                <a:effectLst/>
              </a:rPr>
              <a:t>  </a:t>
            </a:r>
          </a:p>
          <a:p>
            <a:pPr marL="0" marR="0">
              <a:lnSpc>
                <a:spcPct val="90000"/>
              </a:lnSpc>
            </a:pPr>
            <a:r>
              <a:rPr lang="ru-RU" b="1" dirty="0">
                <a:effectLst/>
              </a:rPr>
              <a:t>Важно</a:t>
            </a:r>
            <a:r>
              <a:rPr lang="ru-RU" dirty="0">
                <a:effectLst/>
              </a:rPr>
              <a:t>: Не стремитесь к идеальному выполнению заданий. Цель — не результат, а процесс совместного развития!  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08255-9436-60CE-5B1D-4C1E684D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3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кторы на тему «Дети Играют Родителями» — скачивайте бесплатные векторы  высокого качества на Freepik | Freepik">
            <a:extLst>
              <a:ext uri="{FF2B5EF4-FFF2-40B4-BE49-F238E27FC236}">
                <a16:creationId xmlns:a16="http://schemas.microsoft.com/office/drawing/2014/main" id="{A0786951-16FD-59D1-9BFF-1F1D2D1A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0347" y="272716"/>
            <a:ext cx="4483017" cy="4483017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615E37-3C95-4E35-8624-CC190CC1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9" y="-385845"/>
            <a:ext cx="10325517" cy="1600200"/>
          </a:xfrm>
        </p:spPr>
        <p:txBody>
          <a:bodyPr rtlCol="0" anchor="b">
            <a:normAutofit/>
          </a:bodyPr>
          <a:lstStyle/>
          <a:p>
            <a:r>
              <a:rPr lang="ru-RU" sz="2700" b="1" i="0" dirty="0">
                <a:effectLst/>
              </a:rPr>
              <a:t>Станция 1. Внимательная: "Что изменилось?"</a:t>
            </a:r>
            <a:r>
              <a:rPr lang="ru-RU" sz="2700" b="0" i="0" dirty="0">
                <a:effectLst/>
              </a:rPr>
              <a:t/>
            </a:r>
            <a:br>
              <a:rPr lang="ru-RU" sz="2700" b="0" i="0" dirty="0">
                <a:effectLst/>
              </a:rPr>
            </a:br>
            <a:r>
              <a:rPr lang="en-GB" sz="27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16715-277D-4042-B401-03CD007D7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259" y="944145"/>
            <a:ext cx="7432341" cy="3811588"/>
          </a:xfrm>
        </p:spPr>
        <p:txBody>
          <a:bodyPr rtlCol="0">
            <a:noAutofit/>
          </a:bodyPr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sz="2400" b="1" i="0" dirty="0">
                <a:solidFill>
                  <a:srgbClr val="404040"/>
                </a:solidFill>
                <a:effectLst/>
                <a:latin typeface="DeepSeek-CJK-patch"/>
              </a:rPr>
              <a:t>Цель:</a:t>
            </a:r>
            <a:r>
              <a:rPr lang="ru-RU" sz="2400" b="0" i="0" dirty="0">
                <a:solidFill>
                  <a:srgbClr val="404040"/>
                </a:solidFill>
                <a:effectLst/>
                <a:latin typeface="DeepSeek-CJK-patch"/>
              </a:rPr>
              <a:t> Развитие наблюдательности и зрительной памяти.</a:t>
            </a:r>
            <a:br>
              <a:rPr lang="ru-RU" sz="2400" b="0" i="0" dirty="0">
                <a:solidFill>
                  <a:srgbClr val="404040"/>
                </a:solidFill>
                <a:effectLst/>
                <a:latin typeface="DeepSeek-CJK-patch"/>
              </a:rPr>
            </a:br>
            <a:r>
              <a:rPr lang="ru-RU" sz="2400" b="1" i="0" dirty="0">
                <a:solidFill>
                  <a:srgbClr val="404040"/>
                </a:solidFill>
                <a:effectLst/>
                <a:latin typeface="DeepSeek-CJK-patch"/>
              </a:rPr>
              <a:t>Оборудование:</a:t>
            </a:r>
            <a:endParaRPr lang="ru-RU" sz="24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404040"/>
                </a:solidFill>
                <a:effectLst/>
                <a:latin typeface="DeepSeek-CJK-patch"/>
              </a:rPr>
              <a:t>10-12 мелких предметов (игрушки, канцелярия, фрукты).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404040"/>
                </a:solidFill>
                <a:effectLst/>
                <a:latin typeface="DeepSeek-CJK-patch"/>
              </a:rPr>
              <a:t>Платок или салфетка для накрывания.</a:t>
            </a: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sz="2400" b="1" i="0" dirty="0">
                <a:solidFill>
                  <a:srgbClr val="404040"/>
                </a:solidFill>
                <a:effectLst/>
                <a:latin typeface="DeepSeek-CJK-patch"/>
              </a:rPr>
              <a:t>Ход игры:</a:t>
            </a:r>
            <a:endParaRPr lang="ru-RU" sz="24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sz="2400" b="0" i="0" dirty="0">
                <a:solidFill>
                  <a:srgbClr val="404040"/>
                </a:solidFill>
                <a:effectLst/>
                <a:latin typeface="DeepSeek-CJK-patch"/>
              </a:rPr>
              <a:t>Разложите предметы на столе. Дайте ребенку 1 минуту запомнить их.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sz="2400" b="0" i="0" dirty="0">
                <a:solidFill>
                  <a:srgbClr val="404040"/>
                </a:solidFill>
                <a:effectLst/>
                <a:latin typeface="DeepSeek-CJK-patch"/>
              </a:rPr>
              <a:t>Накройте композицию платком и незаметно уберите/добавьте 1-2 предмета.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sz="2400" b="0" i="0" dirty="0">
                <a:solidFill>
                  <a:srgbClr val="404040"/>
                </a:solidFill>
                <a:effectLst/>
                <a:latin typeface="DeepSeek-CJK-patch"/>
              </a:rPr>
              <a:t>Откройте и спросите: </a:t>
            </a:r>
            <a:r>
              <a:rPr lang="ru-RU" sz="2400" b="0" i="1" dirty="0">
                <a:solidFill>
                  <a:srgbClr val="404040"/>
                </a:solidFill>
                <a:effectLst/>
                <a:latin typeface="DeepSeek-CJK-patch"/>
              </a:rPr>
              <a:t>"Что исчезло? Что появилось нового?"</a:t>
            </a:r>
            <a:endParaRPr lang="ru-RU" sz="24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sz="2400" b="0" i="0" dirty="0">
                <a:solidFill>
                  <a:srgbClr val="404040"/>
                </a:solidFill>
                <a:effectLst/>
                <a:latin typeface="DeepSeek-CJK-patch"/>
              </a:rPr>
              <a:t>Усложните: меняйте местами предметы или добавляйте похожие (например, красный карандаш вместо синего).</a:t>
            </a:r>
          </a:p>
          <a:p>
            <a:pPr rtl="0"/>
            <a:endParaRPr lang="en-GB" sz="2400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3141030-4F7D-4526-B0FC-1EA787D5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2052" name="Picture 4" descr="куча игрушек PNG , игрушки клипарт, игрушка, кукла PNG картинки и пнг PSD  рисунок для бесплатной загрузки">
            <a:extLst>
              <a:ext uri="{FF2B5EF4-FFF2-40B4-BE49-F238E27FC236}">
                <a16:creationId xmlns:a16="http://schemas.microsoft.com/office/drawing/2014/main" id="{ED424577-78B2-F0F7-3333-DFA7DC53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625" y="3608762"/>
            <a:ext cx="2790116" cy="27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9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5331F-C8FB-0E38-D10C-1AFA7B08E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0B47-E75C-1E25-0C0D-EE564645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906000" cy="1382156"/>
          </a:xfrm>
        </p:spPr>
        <p:txBody>
          <a:bodyPr rtlCol="0" anchor="ctr">
            <a:normAutofit/>
          </a:bodyPr>
          <a:lstStyle/>
          <a:p>
            <a:r>
              <a:rPr lang="ru-RU" sz="2700" b="1" i="0" dirty="0">
                <a:effectLst/>
              </a:rPr>
              <a:t>Станция 2. Математическая: "Счётный лабиринт"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069B-AD06-5621-F02F-E3ACAFEF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2364" y="1115102"/>
            <a:ext cx="8001000" cy="5246521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b="1" i="0" dirty="0">
                <a:effectLst/>
              </a:rPr>
              <a:t>Цель: </a:t>
            </a:r>
            <a:r>
              <a:rPr lang="ru-RU" i="0" dirty="0">
                <a:effectLst/>
              </a:rPr>
              <a:t>Закрепление навыков счёта, изучение геометрических фигур.</a:t>
            </a: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i="0" dirty="0">
                <a:effectLst/>
              </a:rPr>
              <a:t>Оборудование: Карточки с цифрами (1-10). Фигуры из бумаги (круг, квадрат, треугольник). Монеты или пуговицы для счёта.</a:t>
            </a: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b="1" i="0" dirty="0">
                <a:effectLst/>
              </a:rPr>
              <a:t>Ход игры:</a:t>
            </a: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i="0" u="sng" dirty="0">
                <a:effectLst/>
              </a:rPr>
              <a:t>Задание 1: </a:t>
            </a:r>
            <a:r>
              <a:rPr lang="ru-RU" i="0" dirty="0">
                <a:effectLst/>
              </a:rPr>
              <a:t>Попросите ребенка разложить цифры по порядку, пропуская каждую вторую (1, 3, 5…).</a:t>
            </a: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i="0" u="sng" dirty="0">
                <a:effectLst/>
              </a:rPr>
              <a:t>Задание 2: </a:t>
            </a:r>
            <a:r>
              <a:rPr lang="ru-RU" i="0" dirty="0">
                <a:effectLst/>
              </a:rPr>
              <a:t>Создайте "лабиринт" из геометрических фигур. Ребёнок должен пройти его, называя каждую фигуру и считая шаги.</a:t>
            </a: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i="0" u="sng" dirty="0">
                <a:effectLst/>
              </a:rPr>
              <a:t>Задание 3: </a:t>
            </a:r>
            <a:r>
              <a:rPr lang="ru-RU" i="0" dirty="0">
                <a:effectLst/>
              </a:rPr>
              <a:t>Дайте 10 монет. Спросите: "Сколько останется, если купить две конфеты по 3 монеты?".</a:t>
            </a:r>
            <a:endParaRPr lang="en-GB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A8D41AD-4FE5-9057-09F8-EC1DE6ED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3076" name="Picture 4" descr="Векторы на тему «Дети Играют Родителями» — скачивайте бесплатные векторы  высокого качества на Freepik | Freepik">
            <a:extLst>
              <a:ext uri="{FF2B5EF4-FFF2-40B4-BE49-F238E27FC236}">
                <a16:creationId xmlns:a16="http://schemas.microsoft.com/office/drawing/2014/main" id="{CA844F7C-E641-0988-5F54-164153D0D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716" y="1099050"/>
            <a:ext cx="5482390" cy="54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6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778AE-6EB4-6B18-EC39-49CBF5BF5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B70E-E542-D82A-42AF-81CDD3E7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10041"/>
            <a:ext cx="9906000" cy="1382156"/>
          </a:xfrm>
        </p:spPr>
        <p:txBody>
          <a:bodyPr rtlCol="0" anchor="ctr">
            <a:normAutofit/>
          </a:bodyPr>
          <a:lstStyle/>
          <a:p>
            <a:r>
              <a:rPr lang="ru-RU" sz="2700" b="1" i="0" dirty="0">
                <a:effectLst/>
              </a:rPr>
              <a:t>Станция 3. Музыкальная: "Угадай мелодию"</a:t>
            </a:r>
          </a:p>
        </p:txBody>
      </p:sp>
      <p:pic>
        <p:nvPicPr>
          <p:cNvPr id="4098" name="Picture 2" descr="family karaoke vector (2362190)">
            <a:extLst>
              <a:ext uri="{FF2B5EF4-FFF2-40B4-BE49-F238E27FC236}">
                <a16:creationId xmlns:a16="http://schemas.microsoft.com/office/drawing/2014/main" id="{D15CC19F-FDFC-AEA3-ED72-964B26FD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 r="15153" b="1"/>
          <a:stretch/>
        </p:blipFill>
        <p:spPr bwMode="auto">
          <a:xfrm>
            <a:off x="256674" y="1755298"/>
            <a:ext cx="5181600" cy="425247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3A95-0E32-099E-9B10-4DE5E1560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3947" y="1072147"/>
            <a:ext cx="6878053" cy="5326731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b="1" i="0" dirty="0">
                <a:effectLst/>
              </a:rPr>
              <a:t>Цель:</a:t>
            </a:r>
            <a:r>
              <a:rPr lang="ru-RU" b="0" i="0" dirty="0">
                <a:effectLst/>
              </a:rPr>
              <a:t> Развитие слухового восприятия и чувства ритма.</a:t>
            </a:r>
            <a:br>
              <a:rPr lang="ru-RU" b="0" i="0" dirty="0">
                <a:effectLst/>
              </a:rPr>
            </a:br>
            <a:r>
              <a:rPr lang="ru-RU" b="1" i="0" dirty="0">
                <a:effectLst/>
              </a:rPr>
              <a:t>Оборудование:</a:t>
            </a:r>
            <a:endParaRPr lang="ru-RU" b="0" i="0" dirty="0">
              <a:effectLst/>
            </a:endParaRP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Подборка детских песен ("Антошка", "Чунга-Чанга").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Бумага и карандаши (для рисования под музыку).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Пульт или игрушечный микрофон (для антуража).</a:t>
            </a: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b="1" i="0" dirty="0">
                <a:effectLst/>
              </a:rPr>
              <a:t>Ход игры:</a:t>
            </a:r>
            <a:endParaRPr lang="ru-RU" b="0" i="0" dirty="0">
              <a:effectLst/>
            </a:endParaRP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 dirty="0">
                <a:effectLst/>
              </a:rPr>
              <a:t>Включите отрывок песни (5-10 сек). Кто первый угадает — получает балл.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1" i="0" dirty="0">
                <a:effectLst/>
              </a:rPr>
              <a:t>Творческий этап:</a:t>
            </a:r>
            <a:r>
              <a:rPr lang="ru-RU" b="0" i="0" dirty="0">
                <a:effectLst/>
              </a:rPr>
              <a:t> Рисуйте под музыку. Например, под быструю — зигзаги, под медленную — волны.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1" i="0" dirty="0">
                <a:effectLst/>
              </a:rPr>
              <a:t>Ритмичное задание:</a:t>
            </a:r>
            <a:r>
              <a:rPr lang="ru-RU" b="0" i="0" dirty="0">
                <a:effectLst/>
              </a:rPr>
              <a:t> Прохлопайте ритм песни, чтобы ребёнок повторил.</a:t>
            </a:r>
          </a:p>
          <a:p>
            <a:pPr rtl="0">
              <a:lnSpc>
                <a:spcPct val="90000"/>
              </a:lnSpc>
            </a:pPr>
            <a:endParaRPr lang="en-GB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909FEFDB-289B-85FB-1631-A6174C6C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6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1951-7D49-9590-3783-9F78031A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CBC9-5DA7-64A6-7F4B-C2252632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19" y="-98541"/>
            <a:ext cx="8738936" cy="1685898"/>
          </a:xfrm>
        </p:spPr>
        <p:txBody>
          <a:bodyPr rtlCol="0" anchor="ctr">
            <a:normAutofit/>
          </a:bodyPr>
          <a:lstStyle/>
          <a:p>
            <a:r>
              <a:rPr lang="ru-RU" sz="2700" b="1" i="0" dirty="0">
                <a:effectLst/>
              </a:rPr>
              <a:t>Станция 4. Творческая: "Волшебные кляксы"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EBC2-CDAD-9D4F-876B-8F6954C4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38" y="1063317"/>
            <a:ext cx="8506497" cy="3821743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b="1" i="0" dirty="0">
                <a:effectLst/>
              </a:rPr>
              <a:t>Цель:</a:t>
            </a:r>
            <a:r>
              <a:rPr lang="ru-RU" b="0" i="0" dirty="0">
                <a:effectLst/>
              </a:rPr>
              <a:t> Развитие креативности и мелкой моторики.</a:t>
            </a:r>
            <a:br>
              <a:rPr lang="ru-RU" b="0" i="0" dirty="0">
                <a:effectLst/>
              </a:rPr>
            </a:br>
            <a:r>
              <a:rPr lang="ru-RU" b="1" i="0" dirty="0">
                <a:effectLst/>
              </a:rPr>
              <a:t>Оборудование:</a:t>
            </a:r>
            <a:endParaRPr lang="ru-RU" b="0" i="0" dirty="0">
              <a:effectLst/>
            </a:endParaRP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Краски, кисти, стакан с водой.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Белая бумага.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Трубочка для коктейля (опционально).</a:t>
            </a: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b="1" i="0" dirty="0">
                <a:effectLst/>
              </a:rPr>
              <a:t>Ход игры:</a:t>
            </a:r>
            <a:endParaRPr lang="ru-RU" b="0" i="0" dirty="0">
              <a:effectLst/>
            </a:endParaRP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 dirty="0">
                <a:effectLst/>
              </a:rPr>
              <a:t>Капните краску на бумагу. Пусть ребёнок раздует её через трубочку или дорисует кляксу до образа (бабочка, дерево, монстр).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 dirty="0">
                <a:effectLst/>
              </a:rPr>
              <a:t>Родитель и ребёнок по очереди придумывают название для каждого шедевра.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 dirty="0">
                <a:effectLst/>
              </a:rPr>
              <a:t>Устройте выставку работ на холодильнике.</a:t>
            </a:r>
          </a:p>
        </p:txBody>
      </p:sp>
      <p:pic>
        <p:nvPicPr>
          <p:cNvPr id="5124" name="Picture 4" descr="Мать и ребенок рисуют или рисуют вместе акварелью на белом фоне | Премиум  AI-сгенерированный вектор">
            <a:extLst>
              <a:ext uri="{FF2B5EF4-FFF2-40B4-BE49-F238E27FC236}">
                <a16:creationId xmlns:a16="http://schemas.microsoft.com/office/drawing/2014/main" id="{F787441D-C618-E97D-F8A8-A92E0409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r="17420" b="-6"/>
          <a:stretch/>
        </p:blipFill>
        <p:spPr bwMode="auto">
          <a:xfrm>
            <a:off x="9649155" y="10"/>
            <a:ext cx="2539797" cy="3428990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5126" name="Picture 6" descr="Нетрадиционные техники рисования. Урок №2 «Кляксография» (выдувание  трубочкой). (17 фото). Воспитателям детских садов, школьным учителям и  педагогам - Маам.ру">
            <a:extLst>
              <a:ext uri="{FF2B5EF4-FFF2-40B4-BE49-F238E27FC236}">
                <a16:creationId xmlns:a16="http://schemas.microsoft.com/office/drawing/2014/main" id="{DE16B4F1-172C-3CD4-0BF8-38027C26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r="9201" b="2"/>
          <a:stretch/>
        </p:blipFill>
        <p:spPr bwMode="auto">
          <a:xfrm>
            <a:off x="9649155" y="3383280"/>
            <a:ext cx="2539797" cy="347472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5137" name="Date Placeholder 8">
            <a:extLst>
              <a:ext uri="{FF2B5EF4-FFF2-40B4-BE49-F238E27FC236}">
                <a16:creationId xmlns:a16="http://schemas.microsoft.com/office/drawing/2014/main" id="{5CC5592C-DFC1-0F49-5D54-C1CAB906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GB"/>
              <a:t>2/7/20XX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F22276EA-48EF-7E07-0AF7-BA18DDBA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6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4BD5E-978F-1861-C83A-34AB5D403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55CD-85D0-66B2-C44F-1A991ABD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5" y="-230703"/>
            <a:ext cx="5355265" cy="1625731"/>
          </a:xfrm>
        </p:spPr>
        <p:txBody>
          <a:bodyPr rtlCol="0" anchor="ctr">
            <a:normAutofit/>
          </a:bodyPr>
          <a:lstStyle/>
          <a:p>
            <a:r>
              <a:rPr lang="ru-RU" sz="2700" b="1" i="0">
                <a:effectLst/>
              </a:rPr>
              <a:t> Станция 5. "Построй мост"</a:t>
            </a:r>
            <a:endParaRPr lang="ru-RU" sz="2700" b="1" i="0" dirty="0">
              <a:effectLst/>
            </a:endParaRPr>
          </a:p>
        </p:txBody>
      </p:sp>
      <p:pic>
        <p:nvPicPr>
          <p:cNvPr id="6146" name="Picture 2" descr="отец и сын в детстве играют PNG , мультфильм, парень, Изолированные PNG 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4FA790EC-6F63-45B4-CEE9-B0FDC2B73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 r="2017" b="1"/>
          <a:stretch/>
        </p:blipFill>
        <p:spPr bwMode="auto">
          <a:xfrm>
            <a:off x="154429" y="3455950"/>
            <a:ext cx="4742121" cy="343430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rgbClr val="FFFFFF"/>
          </a:solidFill>
          <a:ex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99C4-B37E-B804-CEE1-950F3C903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1395028"/>
            <a:ext cx="5355266" cy="4121845"/>
          </a:xfrm>
        </p:spPr>
        <p:txBody>
          <a:bodyPr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b="1" i="0">
                <a:effectLst/>
              </a:rPr>
              <a:t>Цель:</a:t>
            </a:r>
            <a:r>
              <a:rPr lang="ru-RU" b="0" i="0">
                <a:effectLst/>
              </a:rPr>
              <a:t> пространственное мышление, логика, командная работа</a:t>
            </a:r>
            <a:br>
              <a:rPr lang="ru-RU" b="0" i="0">
                <a:effectLst/>
              </a:rPr>
            </a:br>
            <a:r>
              <a:rPr lang="ru-RU" b="1" i="0">
                <a:effectLst/>
              </a:rPr>
              <a:t>Оборудование:</a:t>
            </a:r>
            <a:endParaRPr lang="ru-RU" b="0" i="0">
              <a:effectLst/>
            </a:endParaRP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b="0" i="0">
                <a:effectLst/>
              </a:rPr>
              <a:t>Конструктор (кубики, </a:t>
            </a:r>
            <a:r>
              <a:rPr lang="en-GB" b="0" i="0">
                <a:effectLst/>
              </a:rPr>
              <a:t>Lego, </a:t>
            </a:r>
            <a:r>
              <a:rPr lang="ru-RU" b="0" i="0">
                <a:effectLst/>
              </a:rPr>
              <a:t>палочки).</a:t>
            </a: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ru-RU" b="1" i="0">
                <a:effectLst/>
              </a:rPr>
              <a:t>Ход игры:</a:t>
            </a:r>
            <a:endParaRPr lang="ru-RU" b="0" i="0">
              <a:effectLst/>
            </a:endParaRPr>
          </a:p>
          <a:p>
            <a:pPr>
              <a:lnSpc>
                <a:spcPct val="90000"/>
              </a:lnSpc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>
                <a:effectLst/>
              </a:rPr>
              <a:t>Родитель и ребенок получают задание построить мост между двумя стульями (или книгами).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>
                <a:effectLst/>
              </a:rPr>
              <a:t>Нужно обсудить, какой он будет формы, и вместе собрать.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ru-RU" b="0" i="0">
                <a:effectLst/>
              </a:rPr>
              <a:t>Проверить, выдержит ли мост маленькую игрушку.</a:t>
            </a:r>
            <a:endParaRPr lang="ru-RU" b="0" i="0" dirty="0">
              <a:effectLst/>
            </a:endParaRPr>
          </a:p>
        </p:txBody>
      </p:sp>
      <p:sp>
        <p:nvSpPr>
          <p:cNvPr id="6151" name="Footer Placeholder 5">
            <a:extLst>
              <a:ext uri="{FF2B5EF4-FFF2-40B4-BE49-F238E27FC236}">
                <a16:creationId xmlns:a16="http://schemas.microsoft.com/office/drawing/2014/main" id="{BB9960E2-2368-3D53-5084-9C992658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GB"/>
              <a:t>Sample Footer Text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0B9705F-DB65-6EBD-C72C-29A270D3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12CC964-A50B-4C29-B4E4-2C30BB34CCF3}" type="slidenum">
              <a:rPr lang="en-GB" smtClean="0"/>
              <a:pPr rtl="0"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6148" name="Picture 4" descr="Конспект НОД по конструированию в детском саду на тему «Мост». Средняя  группа">
            <a:extLst>
              <a:ext uri="{FF2B5EF4-FFF2-40B4-BE49-F238E27FC236}">
                <a16:creationId xmlns:a16="http://schemas.microsoft.com/office/drawing/2014/main" id="{ACB381EE-6D48-DC89-6C73-2D5F8B0C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" y="222836"/>
            <a:ext cx="34099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Конспект НОД по конструированию из строительного материала «Мост для  матрёшек» для детей с РАС четвертого года обучения (3 фото). Воспитателям  детских садов, школьным учителям и педагогам - Маам.ру">
            <a:extLst>
              <a:ext uri="{FF2B5EF4-FFF2-40B4-BE49-F238E27FC236}">
                <a16:creationId xmlns:a16="http://schemas.microsoft.com/office/drawing/2014/main" id="{4FF078DE-58BA-D367-E400-5E258780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3" y="1893850"/>
            <a:ext cx="3409949" cy="18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2990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5160.tgt.Office_50301404_TF22797433_Win32_OJ112196092" id="{2903BBB8-BE33-4839-B169-4F85AEBE70D9}" vid="{0C7966E0-5557-440A-B8C8-2E4B23DE76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E8BDE-7A03-4563-82F6-53B214F89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5CABE4-909F-4611-A0E1-6E45080B3C9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07C1F5B-A1D0-429A-8E7C-3E271353D1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{04F4C300-769E-4F9E-AF76-03821F362979}tf22797433_win32</Template>
  <TotalTime>77</TotalTime>
  <Words>420</Words>
  <Application>Microsoft Office PowerPoint</Application>
  <PresentationFormat>Широкоэкранный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DeepSeek-CJK-patch</vt:lpstr>
      <vt:lpstr>Univers Condensed Light</vt:lpstr>
      <vt:lpstr>Walbaum Display Light</vt:lpstr>
      <vt:lpstr>AngleLinesVTI</vt:lpstr>
      <vt:lpstr>Квест "Учимся, играя: развиваемся вместе!"</vt:lpstr>
      <vt:lpstr>Домашний квест:  "Учимся, играя: развиваемся вместе!"</vt:lpstr>
      <vt:lpstr>Общие советы для всех игр:</vt:lpstr>
      <vt:lpstr>Перед началом квеста "Учимся, играя: развиваемся вместе!"</vt:lpstr>
      <vt:lpstr>Станция 1. Внимательная: "Что изменилось?"  </vt:lpstr>
      <vt:lpstr>Станция 2. Математическая: "Счётный лабиринт"</vt:lpstr>
      <vt:lpstr>Станция 3. Музыкальная: "Угадай мелодию"</vt:lpstr>
      <vt:lpstr>Станция 4. Творческая: "Волшебные кляксы"</vt:lpstr>
      <vt:lpstr> Станция 5. "Построй мост"</vt:lpstr>
      <vt:lpstr>Рефлексия после квеста</vt:lpstr>
      <vt:lpstr>«Сегодня вы не просто играли — вы создали пространство доверия и развития. Помните: каждая игра — это шаг к взрослению вашего ребёнка. Пусть эти шаги будут радостными!» 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"Учимся, играя: развиваемся вместе!"</dc:title>
  <dc:creator>k15</dc:creator>
  <cp:lastModifiedBy>vladimir nemkov</cp:lastModifiedBy>
  <cp:revision>2</cp:revision>
  <dcterms:created xsi:type="dcterms:W3CDTF">2025-04-28T05:18:07Z</dcterms:created>
  <dcterms:modified xsi:type="dcterms:W3CDTF">2025-07-02T07:27:37Z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