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4" r:id="rId4"/>
    <p:sldId id="325" r:id="rId5"/>
    <p:sldId id="328" r:id="rId6"/>
    <p:sldId id="327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40" r:id="rId18"/>
    <p:sldId id="339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</p:sldIdLst>
  <p:sldSz cx="9906000" cy="6858000" type="A4"/>
  <p:notesSz cx="6858000" cy="9144000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320" y="1698625"/>
            <a:ext cx="69342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320" y="327736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09.02.2025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Рамка 14"/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186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7287" tIns="53643" rIns="107287" bIns="53643"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5"/>
            <a:ext cx="222885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5"/>
            <a:ext cx="652145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497" y="1604797"/>
            <a:ext cx="89154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497" y="1700808"/>
            <a:ext cx="8915400" cy="4525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72480" y="358925"/>
            <a:ext cx="9361040" cy="11430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7391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417638"/>
            <a:ext cx="4375150" cy="462911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417638"/>
            <a:ext cx="4375150" cy="462911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6B31-DCB0-42EE-A0AC-94527D62D1BE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advClick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ordenrf.ru/upload/novosty-info/moskva-3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ordenrf.ru/upload/novosty-info/moskva-1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ordenrf.ru/upload/novosty-info/moskva-8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3621021"/>
            <a:ext cx="4094905" cy="153617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600" b="1" spc="176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Reverance" pitchFamily="2" charset="0"/>
                <a:ea typeface="+mj-ea"/>
                <a:cs typeface="+mj-cs"/>
              </a:rPr>
              <a:t>ГОРОДА-</a:t>
            </a:r>
            <a:br>
              <a:rPr lang="ru-RU" sz="5600" b="1" spc="176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Reverance" pitchFamily="2" charset="0"/>
                <a:ea typeface="+mj-ea"/>
                <a:cs typeface="+mj-cs"/>
              </a:rPr>
            </a:br>
            <a:r>
              <a:rPr lang="ru-RU" sz="5600" b="1" spc="176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Reverance" pitchFamily="2" charset="0"/>
                <a:ea typeface="+mj-ea"/>
                <a:cs typeface="+mj-cs"/>
              </a:rPr>
              <a:t>ГЕРОИ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89154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>
                <a:solidFill>
                  <a:prstClr val="black"/>
                </a:solidFill>
              </a:rPr>
              <a:t>БРЕСТСКАЯ КРЕПОСТЬ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-6460" y="1124744"/>
            <a:ext cx="5529064" cy="5179715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prstClr val="black"/>
                </a:solidFill>
              </a:rPr>
              <a:t>22 июня 1941 года гарнизон крепости принял первые удары немецко-фашистских захватчиков и более месяца держал оборону в полном окружении. В крепости на тот момент находились примерно 7 тысяч советских воинов и члены семей их командиров.</a:t>
            </a:r>
          </a:p>
          <a:p>
            <a:pPr algn="just" defTabSz="804629">
              <a:spcAft>
                <a:spcPts val="704"/>
              </a:spcAft>
            </a:pPr>
            <a:r>
              <a:rPr lang="ru-RU" sz="1800" dirty="0">
                <a:solidFill>
                  <a:prstClr val="black"/>
                </a:solidFill>
              </a:rPr>
              <a:t>Немецкое командование рассчитывало захватить крепость в течение нескольких часов, но 45-я дивизия вермахта застряла в Бресте на неделю и со значительными потерями еще целый месяц подавляла отдельные очаги сопротивления героев-защитников Бреста. В результате Брестская крепость стала символом мужества, героической стойкости и доблести времен Великой Отечественной войны.</a:t>
            </a:r>
          </a:p>
          <a:p>
            <a:pPr algn="just"/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мая 1965 г. за мужество и героизм, проявленные защитниками крепости во время ее обороны, цитадель получила почетное звание"Крепость-герой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1" name="Picture 2" descr="https://upload.wikimedia.org/wikipedia/commons/0/0b/BrestFortress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37023" y="1508787"/>
            <a:ext cx="3874429" cy="3576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05128" y="5168053"/>
            <a:ext cx="3348937" cy="400721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ru-RU" sz="1900" dirty="0">
                <a:latin typeface="a_BosaNova" pitchFamily="82" charset="-52"/>
              </a:rPr>
              <a:t>Мемориал «Брестская крепость-герой»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9234" y="72175"/>
            <a:ext cx="8087469" cy="908553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2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БРЕСТСКАЯ КРЕПОСТЬ</a:t>
            </a:r>
          </a:p>
        </p:txBody>
      </p:sp>
      <p:pic>
        <p:nvPicPr>
          <p:cNvPr id="3" name="Рисунок 2" descr="brest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87" y="836712"/>
            <a:ext cx="3426530" cy="225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55531" y="3089016"/>
            <a:ext cx="3960441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Главный вход в мемориальный комплекс "Брестская крепость"</a:t>
            </a:r>
          </a:p>
        </p:txBody>
      </p:sp>
      <p:pic>
        <p:nvPicPr>
          <p:cNvPr id="5" name="Рисунок 4" descr="brest-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80" y="3412794"/>
            <a:ext cx="4088388" cy="279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912" y="6198566"/>
            <a:ext cx="4415167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dirty="0" err="1">
                <a:latin typeface="a_BosaNova" pitchFamily="82" charset="-52"/>
                <a:cs typeface="Times New Roman" pitchFamily="18" charset="0"/>
              </a:rPr>
              <a:t>кульптурная</a:t>
            </a:r>
            <a:r>
              <a:rPr lang="ru-RU" sz="1400" dirty="0">
                <a:latin typeface="a_BosaNova" pitchFamily="82" charset="-52"/>
                <a:cs typeface="Times New Roman" pitchFamily="18" charset="0"/>
              </a:rPr>
              <a:t> композиция "Жажда"</a:t>
            </a:r>
          </a:p>
        </p:txBody>
      </p:sp>
      <p:pic>
        <p:nvPicPr>
          <p:cNvPr id="7" name="Рисунок 6" descr="brest-1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941" y="905755"/>
            <a:ext cx="3588398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05289" y="3077611"/>
            <a:ext cx="6318702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«Штык» Брестской крепости, установленный в центре цитадели.</a:t>
            </a:r>
          </a:p>
        </p:txBody>
      </p:sp>
      <p:pic>
        <p:nvPicPr>
          <p:cNvPr id="9" name="Рисунок 8" descr="brest-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20" y="3412794"/>
            <a:ext cx="4084079" cy="2791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601072" y="6183176"/>
            <a:ext cx="1763568" cy="354555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600" dirty="0">
                <a:latin typeface="a_BosaNova" pitchFamily="82" charset="-52"/>
                <a:cs typeface="Times New Roman" pitchFamily="18" charset="0"/>
              </a:rPr>
              <a:t>Монумент "Мужество"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8714" y="0"/>
            <a:ext cx="6864763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6300" dirty="0">
                <a:solidFill>
                  <a:prstClr val="black"/>
                </a:solidFill>
              </a:rPr>
              <a:t>КИЕВ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72480" y="905971"/>
            <a:ext cx="5772640" cy="5637245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</a:rPr>
              <a:t>Внезапный удар по городу Киеву немецкие войска нанесли с воздуха 22 июня 1941 года – в самые первые часы войны, а 6 июля уже был создан комитет по его обороне. С этого дня началась героическая борьба за город, которая продолжалась целых 72 дня. Отвага и мужество героев защитников остановили вражеское наступление на первой линии укреплений города. Взять Киев с налету фашистам не удалось. Такое длительное сопротивление защитников города вынудило врага отозвать часть сил из наступления в московском направлении и перебросить их на Киев, в силу чего, советские солдаты были вынуждены отступить 19 сентября 1941 года. Занявшие город немецко-фашистские захватчики нанесли ему огромный урон, установив режим жестокой оккупации.    </a:t>
            </a:r>
          </a:p>
          <a:p>
            <a:pPr marL="0" lvl="0" indent="0" algn="just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Киев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освобожден 6 ноября 1943 года. В честь подвига советских граждан, Президиум Верховного Совета СССР в 1961 году учредил новую награду – медаль «За оборону Киева».</a:t>
            </a:r>
          </a:p>
          <a:p>
            <a:pPr marL="0" lv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1965 году Киеву было присвоено звание Города-героя.</a:t>
            </a:r>
            <a:endParaRPr lang="ru-RU" sz="1800" dirty="0">
              <a:solidFill>
                <a:prstClr val="black"/>
              </a:solidFill>
            </a:endParaRP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7" name="Picture 2" descr="https://upload.wikimedia.org/wikipedia/commons/thumb/2/20/%D0%9F%D0%BB%D0%BE%D1%89%D0%B0_%D0%9F%D0%B5%D1%80%D0%B5%D0%BC%D0%BE%D0%B3%D0%B8.jpg/1280px-%D0%9F%D0%BB%D0%BE%D1%89%D0%B0_%D0%9F%D0%B5%D1%80%D0%B5%D0%BC%D0%BE%D0%B3%D0%B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76394" y="326526"/>
            <a:ext cx="3458385" cy="319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45121" y="164638"/>
            <a:ext cx="3510390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</a:rPr>
              <a:t>Обелиск «Городу-Герою Киеву»</a:t>
            </a:r>
          </a:p>
        </p:txBody>
      </p:sp>
      <p:pic>
        <p:nvPicPr>
          <p:cNvPr id="10" name="Picture 2" descr="https://upload.wikimedia.org/wikipedia/commons/thumb/1/19/Pechersk_829.jpg/1280px-Pechersk_8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6151" y="3573016"/>
            <a:ext cx="3460841" cy="2838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45088" y="6381328"/>
            <a:ext cx="2260499" cy="323777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400" dirty="0">
                <a:latin typeface="a_BosaNova" pitchFamily="82" charset="-52"/>
              </a:rPr>
              <a:t>Мемориал Городам-Героям в Киеве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0705" y="0"/>
            <a:ext cx="5694633" cy="10778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3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КИЕВ</a:t>
            </a:r>
          </a:p>
        </p:txBody>
      </p:sp>
      <p:pic>
        <p:nvPicPr>
          <p:cNvPr id="3" name="Рисунок 2" descr="kiev-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85" y="1087745"/>
            <a:ext cx="4228336" cy="2602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62365" y="3725746"/>
            <a:ext cx="2412783" cy="354555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600" dirty="0">
                <a:latin typeface="a_BosaNova" pitchFamily="82" charset="-52"/>
                <a:cs typeface="Times New Roman" pitchFamily="18" charset="0"/>
              </a:rPr>
              <a:t>Воинам Великой Отечественной</a:t>
            </a:r>
          </a:p>
        </p:txBody>
      </p:sp>
      <p:pic>
        <p:nvPicPr>
          <p:cNvPr id="5" name="Рисунок 4" descr="kiev-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73" y="4027146"/>
            <a:ext cx="3944888" cy="281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64976" y="5589240"/>
            <a:ext cx="4953000" cy="400721"/>
          </a:xfrm>
          <a:prstGeom prst="rect">
            <a:avLst/>
          </a:prstGeom>
        </p:spPr>
        <p:txBody>
          <a:bodyPr lIns="107287" tIns="53643" rIns="107287" bIns="53643">
            <a:spAutoFit/>
          </a:bodyPr>
          <a:lstStyle/>
          <a:p>
            <a:r>
              <a:rPr lang="ru-RU" sz="1900" dirty="0">
                <a:latin typeface="a_BosaNova" pitchFamily="82" charset="-52"/>
                <a:cs typeface="Times New Roman" pitchFamily="18" charset="0"/>
              </a:rPr>
              <a:t>Памятник расстрелянным в Бабьем Яру</a:t>
            </a:r>
          </a:p>
        </p:txBody>
      </p:sp>
      <p:pic>
        <p:nvPicPr>
          <p:cNvPr id="7" name="Рисунок 6" descr="kiev-dnep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056" y="1077830"/>
            <a:ext cx="3932063" cy="315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90750" y="4259622"/>
            <a:ext cx="4698370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Мемориальный комплекс "Национальный музей истории Великой Отечественной войны 1941-1945 годов"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558" y="0"/>
            <a:ext cx="8268919" cy="122075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300" dirty="0">
                <a:solidFill>
                  <a:prstClr val="black"/>
                </a:solidFill>
              </a:rPr>
              <a:t>ОДЕССА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16496" y="1052736"/>
            <a:ext cx="5220581" cy="547260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dirty="0">
                <a:solidFill>
                  <a:prstClr val="black"/>
                </a:solidFill>
              </a:rPr>
              <a:t>Уже в августе 1941 г. Одесса была полностью окружена гитлеровскими войсками. Ее героическая оборона длилась 73 дня, на протяжении которых советская армия и отряды народного ополчения защищали город от вторжения врага. С материковой стороны Одессу обороняла Приморская армия, с моря - корабли Черноморского флота, при поддержке артиллерии с берега. На взятие города противник бросил силы, в пять раз превосходящие по численности его защитников. </a:t>
            </a:r>
          </a:p>
          <a:p>
            <a:pPr marL="0" indent="0" algn="just">
              <a:buNone/>
            </a:pPr>
            <a:r>
              <a:rPr lang="ru-RU" sz="7200" dirty="0">
                <a:solidFill>
                  <a:prstClr val="black"/>
                </a:solidFill>
              </a:rPr>
              <a:t>16 октября 1941 г. Город был взят немцами.  С этого дня началась беспощадная партизанская борьба с захватчиками: 5 тысяч солдат и офицеров было уничтожено одесскими партизанами - героями, пущено под откос 27 эшелонов с вражеской военной техникой, взорвано 248 машин.</a:t>
            </a:r>
          </a:p>
          <a:p>
            <a:pPr algn="just">
              <a:buNone/>
            </a:pPr>
            <a:r>
              <a:rPr lang="ru-RU" sz="7200" dirty="0" smtClean="0">
                <a:solidFill>
                  <a:prstClr val="black"/>
                </a:solidFill>
              </a:rPr>
              <a:t>Освобождена </a:t>
            </a:r>
            <a:r>
              <a:rPr lang="ru-RU" sz="7200" dirty="0">
                <a:solidFill>
                  <a:prstClr val="black"/>
                </a:solidFill>
              </a:rPr>
              <a:t>Одесса была 10 апреля 1944 года. </a:t>
            </a:r>
          </a:p>
          <a:p>
            <a:pPr marL="0" indent="0" algn="just">
              <a:buNone/>
            </a:pP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мая 1945 г. в приказе Верховного главнокомандующего впервые была названа Городом-героем. Официально звание Город герой Одессе было присвоено  8 мая  1965 года.</a:t>
            </a:r>
            <a:r>
              <a:rPr lang="ru-RU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29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6" name="Picture 2" descr="https://upload.wikimedia.org/wikipedia/commons/thumb/a/af/10_April_Square.jpg/1280px-10_April_Squa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81081" y="1220755"/>
            <a:ext cx="3952439" cy="3648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421053" y="5445224"/>
            <a:ext cx="4212468" cy="4007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900" dirty="0">
                <a:latin typeface="a_BosaNova" pitchFamily="82" charset="-52"/>
              </a:rPr>
              <a:t>Обелиск «Городу-Герою Одессе»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3874" y="0"/>
            <a:ext cx="5285447" cy="10778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3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ОДЕССА</a:t>
            </a:r>
          </a:p>
        </p:txBody>
      </p:sp>
      <p:pic>
        <p:nvPicPr>
          <p:cNvPr id="3" name="Рисунок 2" descr="odessa-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883" y="901516"/>
            <a:ext cx="4173231" cy="289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922102" y="3798373"/>
            <a:ext cx="4953000" cy="323777"/>
          </a:xfrm>
          <a:prstGeom prst="rect">
            <a:avLst/>
          </a:prstGeom>
        </p:spPr>
        <p:txBody>
          <a:bodyPr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Памятник "Народные мстители". Мемориальный комплекс "Катакомбы"</a:t>
            </a:r>
          </a:p>
        </p:txBody>
      </p:sp>
      <p:pic>
        <p:nvPicPr>
          <p:cNvPr id="5" name="Рисунок 4" descr="odessa-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47" y="948373"/>
            <a:ext cx="3972253" cy="287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8994" y="3813621"/>
            <a:ext cx="4953000" cy="323777"/>
          </a:xfrm>
          <a:prstGeom prst="rect">
            <a:avLst/>
          </a:prstGeom>
        </p:spPr>
        <p:txBody>
          <a:bodyPr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Памятник лётчикам-героям 69-го истребительного авиаполка</a:t>
            </a:r>
          </a:p>
        </p:txBody>
      </p:sp>
      <p:pic>
        <p:nvPicPr>
          <p:cNvPr id="7" name="Рисунок 6" descr="odessa-obelis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647" y="4180002"/>
            <a:ext cx="3494615" cy="263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14495" y="5537991"/>
            <a:ext cx="5460607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Мемориал Славы в парке им. Т.Г. Шевченко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558" y="0"/>
            <a:ext cx="8268919" cy="122075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300" dirty="0">
                <a:solidFill>
                  <a:prstClr val="black"/>
                </a:solidFill>
              </a:rPr>
              <a:t>СЕВАСТОПОЛЬ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72480" y="1220755"/>
            <a:ext cx="5328592" cy="5472608"/>
          </a:xfrm>
        </p:spPr>
        <p:txBody>
          <a:bodyPr>
            <a:normAutofit fontScale="55000" lnSpcReduction="20000"/>
          </a:bodyPr>
          <a:lstStyle/>
          <a:p>
            <a:pPr marL="0" indent="0" algn="just" defTabSz="804629">
              <a:buNone/>
            </a:pPr>
            <a:r>
              <a:rPr lang="ru-RU" dirty="0">
                <a:solidFill>
                  <a:prstClr val="black"/>
                </a:solidFill>
              </a:rPr>
              <a:t>К началу Великой Отечественной войны город Севастополь был крупнейшим портом на Черном море и главной военно-морской базой страны. Его героическая защита от </a:t>
            </a:r>
            <a:r>
              <a:rPr lang="ru-RU" dirty="0" err="1">
                <a:solidFill>
                  <a:prstClr val="black"/>
                </a:solidFill>
              </a:rPr>
              <a:t>немецко-фашисткой</a:t>
            </a:r>
            <a:r>
              <a:rPr lang="ru-RU" dirty="0">
                <a:solidFill>
                  <a:prstClr val="black"/>
                </a:solidFill>
              </a:rPr>
              <a:t> агрессии началась 30 октября 1941 г. и продолжалась 250 дней, войдя в историю как образец активной, длительной обороны приморского города в глубоком тылу врага. Захватить Севастополь немцам удалось только с четвертой попытки.</a:t>
            </a:r>
          </a:p>
          <a:p>
            <a:pPr marL="0" indent="0" algn="just" defTabSz="804629">
              <a:buNone/>
            </a:pPr>
            <a:r>
              <a:rPr lang="ru-RU" dirty="0">
                <a:solidFill>
                  <a:prstClr val="black"/>
                </a:solidFill>
              </a:rPr>
              <a:t>Если оборона Севастополя длилась 250 дней, то освобождение заняло всего неделю. Бои за освобождение Севастополя начались 15 апреля 1944 г., когда советские воины вышли к оккупированному городу. Особенно ожесточенные сражения велись на участке, прилегающем к Сапун-горе. </a:t>
            </a:r>
          </a:p>
          <a:p>
            <a:pPr marL="0" indent="0" algn="just" defTabSz="804629">
              <a:buNone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мая 1944 г., солдаты 4-го Украинского фронта, совместно с моряками Черноморского флота освободили Севастополь. </a:t>
            </a:r>
          </a:p>
          <a:p>
            <a:pPr marL="0" indent="0" algn="just" defTabSz="804629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Звание Города-героя Севастополь получил одним из первых 8 мая 1965 г.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Picture 2" descr="https://upload.wikimedia.org/wikipedia/commons/thumb/7/75/Hero_Cities_Memorial_in_Sevastopol.jpg/1280px-Hero_Cities_Memorial_in_Sevastop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17096" y="1340768"/>
            <a:ext cx="3952438" cy="3648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43044" y="5349214"/>
            <a:ext cx="4304435" cy="35455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600" dirty="0">
                <a:latin typeface="a_BosaNova" pitchFamily="82" charset="-52"/>
              </a:rPr>
              <a:t>Мемориал Городам-Героям в Севастополе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6680" y="0"/>
            <a:ext cx="6244352" cy="10778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3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СЕВАСТОПОЛЬ</a:t>
            </a:r>
          </a:p>
        </p:txBody>
      </p:sp>
      <p:pic>
        <p:nvPicPr>
          <p:cNvPr id="3" name="Рисунок 2" descr="sevastopol-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538" y="4244465"/>
            <a:ext cx="3615052" cy="221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976286" y="6459379"/>
            <a:ext cx="1697844" cy="293000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Обелиск Славы на Сапун-горе</a:t>
            </a:r>
          </a:p>
        </p:txBody>
      </p:sp>
      <p:pic>
        <p:nvPicPr>
          <p:cNvPr id="5" name="Рисунок 4" descr="sevastopol-matros-solda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96" y="4081277"/>
            <a:ext cx="3700305" cy="253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8504" y="6470651"/>
            <a:ext cx="3791550" cy="293000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Памятник «Матрос и солдат»</a:t>
            </a:r>
          </a:p>
        </p:txBody>
      </p:sp>
      <p:pic>
        <p:nvPicPr>
          <p:cNvPr id="9" name="Рисунок 8" descr="sevastopol-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323" y="820358"/>
            <a:ext cx="2463097" cy="290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404671" y="3719885"/>
            <a:ext cx="3588399" cy="308388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300" dirty="0">
                <a:latin typeface="a_BosaNova" pitchFamily="82" charset="-52"/>
                <a:cs typeface="Times New Roman" pitchFamily="18" charset="0"/>
              </a:rPr>
              <a:t>Памятник «Подводникам-черноморцам»</a:t>
            </a:r>
          </a:p>
        </p:txBody>
      </p:sp>
      <p:pic>
        <p:nvPicPr>
          <p:cNvPr id="11" name="Рисунок 10" descr="sevastopo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93" y="851877"/>
            <a:ext cx="2285385" cy="288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99185" y="3741722"/>
            <a:ext cx="4953000" cy="293000"/>
          </a:xfrm>
          <a:prstGeom prst="rect">
            <a:avLst/>
          </a:prstGeom>
        </p:spPr>
        <p:txBody>
          <a:bodyPr lIns="107287" tIns="53643" rIns="107287" bIns="53643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Памятник затопленным кораблям - символ города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0" grpId="0"/>
      <p:bldP spid="10" grpId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558" y="0"/>
            <a:ext cx="8268919" cy="122075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300" dirty="0">
                <a:solidFill>
                  <a:prstClr val="black"/>
                </a:solidFill>
              </a:rPr>
              <a:t>МИНСК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00472" y="1052736"/>
            <a:ext cx="6624736" cy="5472608"/>
          </a:xfrm>
        </p:spPr>
        <p:txBody>
          <a:bodyPr>
            <a:noAutofit/>
          </a:bodyPr>
          <a:lstStyle/>
          <a:p>
            <a:pPr marL="0" indent="0" algn="just" defTabSz="804629">
              <a:spcAft>
                <a:spcPts val="704"/>
              </a:spcAft>
              <a:buNone/>
            </a:pPr>
            <a:r>
              <a:rPr lang="ru-RU" sz="1800" dirty="0">
                <a:solidFill>
                  <a:prstClr val="black"/>
                </a:solidFill>
              </a:rPr>
              <a:t>В первые же дни нацистского вторжения в СССР в июне 1941 года Минск подвергся опустошительным налетам германской авиации. Несмотря на упорное сопротивление Красной Армии город был захвачен уже на шестой день войны. За время трехлетней оккупации в Минске и его окрестностях немцы уничтожили более 400 тысяч человек, а сам город превратили в руины и пепел. Они разрушили 80 % жилых домов, почти все фабрики и заводы, электростанции, научные учреждения и театры. Невзирая на террор оккупантов, в городе действовало патриотическое подполье. Город Минск и Минская область были центром партизанского движения в БССР.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prstClr val="black"/>
                </a:solidFill>
              </a:rPr>
              <a:t>За проявленное мужество и героизм 600 участников минского подполья были награждены орденами и медалями, 8 человек получили звание Героя Советского Союза.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prstClr val="black"/>
                </a:solidFill>
              </a:rPr>
              <a:t>Минск был освобожден советскими войсками 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3 июля 1944 года. Теперь эта дата отмечается как День независимости Республики Беларусь.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  июня 1974 г. Минску было присвоено звание Города-героя.</a:t>
            </a:r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7" name="Picture 2" descr="https://upload.wikimedia.org/wikipedia/commons/thumb/4/4c/Minsk_the_hero_city.jpg/800px-Minsk_the_hero_c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25209" y="356660"/>
            <a:ext cx="2756824" cy="4525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16851" y="5253203"/>
            <a:ext cx="2111419" cy="323777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</a:rPr>
              <a:t>Обелиск «Городу-Герою Минску»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8671" y="0"/>
            <a:ext cx="6318702" cy="10778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3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МИНСК</a:t>
            </a:r>
          </a:p>
        </p:txBody>
      </p:sp>
      <p:pic>
        <p:nvPicPr>
          <p:cNvPr id="3" name="Рисунок 2" descr="minsk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37" y="894806"/>
            <a:ext cx="4080777" cy="275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92221" y="3832256"/>
            <a:ext cx="1192899" cy="323777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400" dirty="0">
                <a:latin typeface="a_BosaNova" pitchFamily="82" charset="-52"/>
                <a:cs typeface="Times New Roman" pitchFamily="18" charset="0"/>
              </a:rPr>
              <a:t>Площадь Победы</a:t>
            </a:r>
          </a:p>
        </p:txBody>
      </p:sp>
      <p:pic>
        <p:nvPicPr>
          <p:cNvPr id="5" name="Рисунок 4" descr="minsk-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465" y="3876615"/>
            <a:ext cx="3749442" cy="2925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296840" y="5935543"/>
            <a:ext cx="4571019" cy="293000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Обелиск на вершине Кургана Славы</a:t>
            </a:r>
          </a:p>
        </p:txBody>
      </p:sp>
      <p:pic>
        <p:nvPicPr>
          <p:cNvPr id="7" name="Рисунок 6" descr="minsk-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43" y="932723"/>
            <a:ext cx="2741223" cy="36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786204" y="4677139"/>
            <a:ext cx="3042338" cy="66233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Скульптура "Родина - мать" </a:t>
            </a:r>
          </a:p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у основания обелиска </a:t>
            </a:r>
          </a:p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«Город-герой»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64639"/>
            <a:ext cx="8592159" cy="1056117"/>
          </a:xfrm>
        </p:spPr>
        <p:txBody>
          <a:bodyPr>
            <a:normAutofit/>
          </a:bodyPr>
          <a:lstStyle/>
          <a:p>
            <a:pPr defTabSz="804629"/>
            <a:r>
              <a:rPr lang="ru-RU" b="1" dirty="0">
                <a:solidFill>
                  <a:prstClr val="black"/>
                </a:solidFill>
              </a:rPr>
              <a:t>Высокая награда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half" idx="2"/>
          </p:nvPr>
        </p:nvSpPr>
        <p:spPr>
          <a:xfrm>
            <a:off x="428497" y="1417638"/>
            <a:ext cx="5716948" cy="46291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900" dirty="0">
                <a:solidFill>
                  <a:prstClr val="black"/>
                </a:solidFill>
                <a:latin typeface="Myriad Pro" pitchFamily="34" charset="0"/>
              </a:rPr>
              <a:t>Почетное звание «Город-герой» присваивалось Указом Президиума Верховного Совета СССР тем городам Советского Союза, жители которых проявили массовый героизм и мужество в защите Родины во время Великой Отечественной войны. Этой высшей степенью отличия удостоены двенадцать городов Советского Союза ССР. Кроме того, Брестской крепости присвоено звание </a:t>
            </a:r>
            <a:r>
              <a:rPr lang="ru-RU" sz="1900" dirty="0" smtClean="0">
                <a:solidFill>
                  <a:prstClr val="black"/>
                </a:solidFill>
                <a:latin typeface="Myriad Pro" pitchFamily="34" charset="0"/>
              </a:rPr>
              <a:t>Крепости–Героя</a:t>
            </a:r>
            <a:r>
              <a:rPr lang="ru-RU" sz="1900" dirty="0">
                <a:solidFill>
                  <a:prstClr val="black"/>
                </a:solidFill>
                <a:latin typeface="Myriad Pro" pitchFamily="34" charset="0"/>
              </a:rPr>
              <a:t>.</a:t>
            </a:r>
            <a:r>
              <a:rPr lang="en-US" sz="1900" dirty="0">
                <a:solidFill>
                  <a:prstClr val="black"/>
                </a:solidFill>
                <a:latin typeface="Myriad Pro" pitchFamily="34" charset="0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Myriad Pro" pitchFamily="34" charset="0"/>
              </a:rPr>
              <a:t>Городу, удостоенному высшей степени отличия - звания "Город - Герой":</a:t>
            </a:r>
          </a:p>
          <a:p>
            <a:pPr marL="0" indent="0">
              <a:buNone/>
            </a:pPr>
            <a:r>
              <a:rPr lang="ru-RU" sz="1900" dirty="0">
                <a:solidFill>
                  <a:prstClr val="black"/>
                </a:solidFill>
                <a:latin typeface="Myriad Pro" pitchFamily="34" charset="0"/>
              </a:rPr>
              <a:t>    а) вручаются высшая награда СССР - орден Ленина и медаль "Золотая Звезда";</a:t>
            </a:r>
            <a:br>
              <a:rPr lang="ru-RU" sz="1900" dirty="0">
                <a:solidFill>
                  <a:prstClr val="black"/>
                </a:solidFill>
                <a:latin typeface="Myriad Pro" pitchFamily="34" charset="0"/>
              </a:rPr>
            </a:br>
            <a:r>
              <a:rPr lang="ru-RU" sz="1900" dirty="0">
                <a:solidFill>
                  <a:prstClr val="black"/>
                </a:solidFill>
                <a:latin typeface="Myriad Pro" pitchFamily="34" charset="0"/>
              </a:rPr>
              <a:t>    б) выдается Грамота Президиума Верховного Совета СССР.</a:t>
            </a:r>
          </a:p>
        </p:txBody>
      </p:sp>
      <p:pic>
        <p:nvPicPr>
          <p:cNvPr id="7" name="Рисунок 6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7698" y="0"/>
            <a:ext cx="2718302" cy="3501008"/>
          </a:xfrm>
          <a:prstGeom prst="rect">
            <a:avLst/>
          </a:prstGeom>
        </p:spPr>
      </p:pic>
      <p:pic>
        <p:nvPicPr>
          <p:cNvPr id="9" name="Picture 4" descr="ÐÐ°ÑÑÐ¸Ð½ÐºÐ¸ Ð¿Ð¾ Ð·Ð°Ð¿ÑÐ¾ÑÑ ÐÑÐ´ÐµÐ½ ÐÐµÐ½Ð¸Ð½Ð°">
            <a:extLst>
              <a:ext uri="{FF2B5EF4-FFF2-40B4-BE49-F238E27FC236}">
                <a16:creationId xmlns="" xmlns:a16="http://schemas.microsoft.com/office/drawing/2014/main" id="{5106BD20-ED18-4217-8519-3C4A563E0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445" y="2924944"/>
            <a:ext cx="2084506" cy="34323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558" y="0"/>
            <a:ext cx="8268919" cy="122075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300" dirty="0">
                <a:solidFill>
                  <a:prstClr val="black"/>
                </a:solidFill>
              </a:rPr>
              <a:t>КЕРЧЬ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72480" y="1220755"/>
            <a:ext cx="4824536" cy="5472608"/>
          </a:xfrm>
        </p:spPr>
        <p:txBody>
          <a:bodyPr>
            <a:normAutofit lnSpcReduction="10000"/>
          </a:bodyPr>
          <a:lstStyle/>
          <a:p>
            <a:pPr marL="0" indent="0" algn="just" defTabSz="804629">
              <a:spcAft>
                <a:spcPts val="704"/>
              </a:spcAft>
              <a:buNone/>
            </a:pPr>
            <a:r>
              <a:rPr lang="ru-RU" sz="1800" dirty="0">
                <a:solidFill>
                  <a:prstClr val="black"/>
                </a:solidFill>
              </a:rPr>
              <a:t>Керчь была одним из первых городов, попавших под удар немецко-фашистских войск в начале войны. За все время через нее четырежды проходила линия фронта и за годы войны город был дважды оккупирован немецко-фашистскими войсками, в результате чего было убито 15 тысяч мирных жителей, а более 14 тысяч </a:t>
            </a:r>
            <a:r>
              <a:rPr lang="ru-RU" sz="1800" dirty="0" err="1">
                <a:solidFill>
                  <a:prstClr val="black"/>
                </a:solidFill>
              </a:rPr>
              <a:t>керчан</a:t>
            </a:r>
            <a:r>
              <a:rPr lang="ru-RU" sz="1800" dirty="0">
                <a:solidFill>
                  <a:prstClr val="black"/>
                </a:solidFill>
              </a:rPr>
              <a:t> угнано в Германию на принудительные работы. </a:t>
            </a:r>
          </a:p>
          <a:p>
            <a:pPr marL="0" indent="0" algn="just" defTabSz="804629">
              <a:spcBef>
                <a:spcPts val="0"/>
              </a:spcBef>
              <a:spcAft>
                <a:spcPts val="704"/>
              </a:spcAft>
              <a:buNone/>
            </a:pPr>
            <a:r>
              <a:rPr lang="ru-RU" sz="1800" dirty="0">
                <a:solidFill>
                  <a:prstClr val="black"/>
                </a:solidFill>
              </a:rPr>
              <a:t>За 320 дней, пока город был в руках врага, оккупанты разрушили все фабрики, сожгли все мосты и суда, вырубили и сожгли парки и сады, уничтожили электростанцию и телеграф, взорвали железнодорожные линии на полуострове. Керчь была почти полностью стерта с лица земли.</a:t>
            </a:r>
          </a:p>
          <a:p>
            <a:pPr marL="0" indent="0" algn="just" defTabSz="804629">
              <a:spcBef>
                <a:spcPts val="0"/>
              </a:spcBef>
              <a:spcAft>
                <a:spcPts val="704"/>
              </a:spcAft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был освобожден 11 апреля 1944 г. </a:t>
            </a:r>
          </a:p>
          <a:p>
            <a:pPr marL="0" indent="0" algn="just" defTabSz="804629">
              <a:spcBef>
                <a:spcPts val="0"/>
              </a:spcBef>
              <a:spcAft>
                <a:spcPts val="704"/>
              </a:spcAft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сентября 1973 г. Керчи было присвоено звание     Города-героя.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04629">
              <a:spcBef>
                <a:spcPts val="0"/>
              </a:spcBef>
              <a:spcAft>
                <a:spcPts val="704"/>
              </a:spcAft>
              <a:buNone/>
            </a:pPr>
            <a:endParaRPr lang="ru-RU" sz="1400" dirty="0">
              <a:solidFill>
                <a:prstClr val="black"/>
              </a:solidFill>
            </a:endParaRPr>
          </a:p>
          <a:p>
            <a:pPr algn="just" defTabSz="804629">
              <a:spcAft>
                <a:spcPts val="704"/>
              </a:spcAft>
            </a:pPr>
            <a:endParaRPr lang="ru-RU" sz="1500" dirty="0">
              <a:solidFill>
                <a:prstClr val="black"/>
              </a:solidFill>
            </a:endParaRPr>
          </a:p>
        </p:txBody>
      </p:sp>
      <p:pic>
        <p:nvPicPr>
          <p:cNvPr id="8" name="Picture 2" descr="https://upload.wikimedia.org/wikipedia/commons/thumb/9/94/%D0%93%D0%BE%D1%80%D0%BE%D0%B4%D0%B0%D0%BC_%D0%93%D0%B5%D1%80%D0%BE%D1%8F%D0%BC_%28%D0%9A%D0%B5%D1%80%D1%87%D1%8C%29.jpg/1280px-%D0%93%D0%BE%D1%80%D0%BE%D0%B4%D0%B0%D0%BC_%D0%93%D0%B5%D1%80%D0%BE%D1%8F%D0%BC_%28%D0%9A%D0%B5%D1%80%D1%87%D1%8C%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01036" y="1220757"/>
            <a:ext cx="4342481" cy="4008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25008" y="5301208"/>
            <a:ext cx="4680520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</a:rPr>
              <a:t>Мемориал Городам-Героям в Керчи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6679" y="0"/>
            <a:ext cx="6396711" cy="10778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3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КЕРЧЬ</a:t>
            </a:r>
          </a:p>
        </p:txBody>
      </p:sp>
      <p:pic>
        <p:nvPicPr>
          <p:cNvPr id="3" name="Рисунок 2" descr="kerkh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35" y="917684"/>
            <a:ext cx="3230713" cy="237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235" y="3309437"/>
            <a:ext cx="3610629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Парус - Памятник </a:t>
            </a:r>
            <a:r>
              <a:rPr lang="ru-RU" sz="1400" dirty="0" err="1">
                <a:latin typeface="a_BosaNova" pitchFamily="82" charset="-52"/>
                <a:cs typeface="Times New Roman" pitchFamily="18" charset="0"/>
              </a:rPr>
              <a:t>Эльтигенскому</a:t>
            </a:r>
            <a:r>
              <a:rPr lang="ru-RU" sz="1400" dirty="0">
                <a:latin typeface="a_BosaNova" pitchFamily="82" charset="-52"/>
                <a:cs typeface="Times New Roman" pitchFamily="18" charset="0"/>
              </a:rPr>
              <a:t> десанту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1992" y="5038588"/>
            <a:ext cx="2720752" cy="323778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Обелиск Славы на горе Митридат</a:t>
            </a:r>
          </a:p>
        </p:txBody>
      </p:sp>
      <p:pic>
        <p:nvPicPr>
          <p:cNvPr id="7" name="Рисунок 6" descr="kerch-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35" y="3620322"/>
            <a:ext cx="2922859" cy="219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8464" y="5826342"/>
            <a:ext cx="3816424" cy="308388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300" dirty="0">
                <a:latin typeface="a_BosaNova" pitchFamily="82" charset="-52"/>
                <a:cs typeface="Times New Roman" pitchFamily="18" charset="0"/>
              </a:rPr>
              <a:t>Композиция над музеем обороны </a:t>
            </a:r>
            <a:r>
              <a:rPr lang="ru-RU" sz="1300" dirty="0" err="1">
                <a:latin typeface="a_BosaNova" pitchFamily="82" charset="-52"/>
                <a:cs typeface="Times New Roman" pitchFamily="18" charset="0"/>
              </a:rPr>
              <a:t>Аджимушкайских</a:t>
            </a:r>
            <a:r>
              <a:rPr lang="ru-RU" sz="1300" dirty="0">
                <a:latin typeface="a_BosaNova" pitchFamily="82" charset="-52"/>
                <a:cs typeface="Times New Roman" pitchFamily="18" charset="0"/>
              </a:rPr>
              <a:t> каменоломен</a:t>
            </a:r>
          </a:p>
        </p:txBody>
      </p:sp>
      <p:pic>
        <p:nvPicPr>
          <p:cNvPr id="9" name="Рисунок 8" descr="kerch-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832" y="2360665"/>
            <a:ext cx="3331954" cy="2677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49616" y="5200007"/>
            <a:ext cx="3456384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Монумент героям пограничникам</a:t>
            </a:r>
          </a:p>
        </p:txBody>
      </p:sp>
      <p:pic>
        <p:nvPicPr>
          <p:cNvPr id="5" name="Рисунок 4" descr="kerch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584" y="1075526"/>
            <a:ext cx="2857569" cy="3963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619" y="1"/>
            <a:ext cx="7488832" cy="131676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300" dirty="0">
                <a:solidFill>
                  <a:prstClr val="black"/>
                </a:solidFill>
              </a:rPr>
              <a:t>НОВОРОССИЙСК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95300" y="1417637"/>
            <a:ext cx="5321796" cy="5275725"/>
          </a:xfrm>
        </p:spPr>
        <p:txBody>
          <a:bodyPr>
            <a:noAutofit/>
          </a:bodyPr>
          <a:lstStyle/>
          <a:p>
            <a:pPr marL="0" indent="0" algn="just" defTabSz="804629">
              <a:spcAft>
                <a:spcPts val="704"/>
              </a:spcAft>
              <a:buNone/>
            </a:pPr>
            <a:r>
              <a:rPr lang="ru-RU" sz="1800" dirty="0">
                <a:solidFill>
                  <a:prstClr val="black"/>
                </a:solidFill>
              </a:rPr>
              <a:t>После того, как советские войска сорвали немецкий план проведения захватнических операций в кавказском направлении, гитлеровское командование начало атаки на Новороссийск. С его захватом связывалось поэтапное продвижение вдоль южного побережья Черного моря и захват Батуми.</a:t>
            </a:r>
          </a:p>
          <a:p>
            <a:pPr marL="0" indent="0" algn="just" defTabSz="804629">
              <a:spcAft>
                <a:spcPts val="704"/>
              </a:spcAft>
              <a:buNone/>
            </a:pPr>
            <a:r>
              <a:rPr lang="ru-RU" sz="1800" dirty="0">
                <a:solidFill>
                  <a:prstClr val="black"/>
                </a:solidFill>
              </a:rPr>
              <a:t>Сражение за Новороссийск длилось 225 дней и закончилось полным освобождением города-героя 16 сентября 1943 г.</a:t>
            </a:r>
          </a:p>
          <a:p>
            <a:pPr marL="0" indent="0" algn="just" defTabSz="804629">
              <a:spcAft>
                <a:spcPts val="704"/>
              </a:spcAft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сентября 1973 г, в честь 30-летия победы над силами вермахта при защите Северного Кавказа, Новороссийск получил звание «Город-герой».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upload.wikimedia.org/wikipedia/ru/thumb/7/7d/%D0%92%D1%8B%D1%81%D0%B0%D0%B4%D0%BA%D0%B0_%D0%BD%D0%B0%D1%88%D0%B8%D1%85_%D0%B3%D0%B5%D1%80%D0%BE%D0%B5%D0%B2%21.JPG/1280px-%D0%92%D1%8B%D1%81%D0%B0%D0%B4%D0%BA%D0%B0_%D0%BD%D0%B0%D1%88%D0%B8%D1%85_%D0%B3%D0%B5%D1%80%D0%BE%D0%B5%D0%B2%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1112" y="1124744"/>
            <a:ext cx="3588355" cy="331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673080" y="4653136"/>
            <a:ext cx="4056451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</a:rPr>
              <a:t>Мемориал на месте высадки десанта в Новороссийске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636" y="0"/>
            <a:ext cx="7332815" cy="10778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3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НОВОРОССИЙСК</a:t>
            </a:r>
          </a:p>
        </p:txBody>
      </p:sp>
      <p:pic>
        <p:nvPicPr>
          <p:cNvPr id="3" name="Рисунок 2" descr="novorossiysk-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8733"/>
            <a:ext cx="3833238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463" y="3717031"/>
            <a:ext cx="3906501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Памятник героическим морякам-черноморцам</a:t>
            </a:r>
          </a:p>
        </p:txBody>
      </p:sp>
      <p:pic>
        <p:nvPicPr>
          <p:cNvPr id="5" name="Рисунок 4" descr="novorossiysk-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261" y="4040808"/>
            <a:ext cx="3690477" cy="224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63945" y="6315369"/>
            <a:ext cx="2710942" cy="323777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Мемориальный комплекс "Рубеж обороны".</a:t>
            </a:r>
          </a:p>
        </p:txBody>
      </p:sp>
      <p:pic>
        <p:nvPicPr>
          <p:cNvPr id="7" name="Рисунок 6" descr="novorossiysk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65" y="1077830"/>
            <a:ext cx="3658683" cy="264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343043" y="3909793"/>
            <a:ext cx="1681814" cy="323777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Мемориал "Малая земля»</a:t>
            </a:r>
          </a:p>
        </p:txBody>
      </p:sp>
      <p:pic>
        <p:nvPicPr>
          <p:cNvPr id="9" name="Рисунок 8" descr="novorossiysk-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005" y="2222735"/>
            <a:ext cx="2010375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405054" y="5535102"/>
            <a:ext cx="2496276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Памятник </a:t>
            </a:r>
          </a:p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неизвестному матросу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619" y="1"/>
            <a:ext cx="7098789" cy="131676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300" dirty="0">
                <a:solidFill>
                  <a:prstClr val="black"/>
                </a:solidFill>
              </a:rPr>
              <a:t>ТУЛА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44488" y="1052736"/>
            <a:ext cx="5544616" cy="5376597"/>
          </a:xfrm>
        </p:spPr>
        <p:txBody>
          <a:bodyPr>
            <a:noAutofit/>
          </a:bodyPr>
          <a:lstStyle/>
          <a:p>
            <a:pPr marL="0" indent="0" algn="just" defTabSz="804629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Тула стала городом-героем благодаря мужеству воинов, оборонявших город с 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24 октября по 5 декабря 1941 года. Город находился на осадном положении, однако не сдался немцам несмотря на обстрелы и танковые атаки. В течение 45 дней, находясь практически в полном окружении, защитники города не только выдержали массированные бомбардировки и яростные атаки противника, но и при практически полном отсутствии производственных мощностей умудрились отремонтировать 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90 танков, более сотни артиллерийских орудий, а также наладить массовый выпуск минометов и стрелкового оружия (автоматов и винтовок). Благодаря удержанию Тулы Красная Армия не позволила войскам вермахта прорваться к Москве с юга.</a:t>
            </a:r>
          </a:p>
          <a:p>
            <a:pPr marL="0" indent="0" algn="just" defTabSz="804629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декабря 1976 г Тула получила звание города-героя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804629">
              <a:spcAft>
                <a:spcPts val="704"/>
              </a:spcAft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7" name="Picture 2" descr="https://upload.wikimedia.org/wikipedia/commons/thumb/f/fa/%D0%9C%D0%B5%D0%BC%D0%BE%D1%80%D0%B8%D0%B0%D0%BB_%D0%93%D0%BE%D1%80%D0%BE%D0%B4%D0%B0%D0%BC-%D0%93%D0%B5%D1%80%D0%BE%D1%8F%D0%BC_%D0%B2_%D0%A2%D1%83%D0%BB%D0%B5.jpg/1280px-%D0%9C%D0%B5%D0%BC%D0%BE%D1%80%D0%B8%D0%B0%D0%BB_%D0%93%D0%BE%D1%80%D0%BE%D0%B4%D0%B0%D0%BC-%D0%93%D0%B5%D1%80%D0%BE%D1%8F%D0%BC_%D0%B2_%D0%A2%D1%83%D0%BB%D0%B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9110" y="1196752"/>
            <a:ext cx="3666407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15316" y="4869160"/>
            <a:ext cx="4368485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</a:rPr>
              <a:t>Мемориал Городам-Героям в Туле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2697" y="0"/>
            <a:ext cx="5694632" cy="10778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3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ТУЛА</a:t>
            </a:r>
          </a:p>
        </p:txBody>
      </p:sp>
      <p:pic>
        <p:nvPicPr>
          <p:cNvPr id="5" name="Рисунок 4" descr="tula-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21" y="3820698"/>
            <a:ext cx="4078151" cy="2518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4488" y="6338766"/>
            <a:ext cx="3186355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Памятный знак </a:t>
            </a:r>
            <a:r>
              <a:rPr lang="ru-RU" sz="1400" dirty="0" smtClean="0">
                <a:latin typeface="a_BosaNova" pitchFamily="82" charset="-52"/>
                <a:cs typeface="Times New Roman" pitchFamily="18" charset="0"/>
              </a:rPr>
              <a:t> «</a:t>
            </a:r>
            <a:r>
              <a:rPr lang="ru-RU" sz="1400" dirty="0">
                <a:latin typeface="a_BosaNova" pitchFamily="82" charset="-52"/>
                <a:cs typeface="Times New Roman" pitchFamily="18" charset="0"/>
              </a:rPr>
              <a:t>Передний край обороны Тулы»</a:t>
            </a:r>
          </a:p>
        </p:txBody>
      </p:sp>
      <p:pic>
        <p:nvPicPr>
          <p:cNvPr id="7" name="Рисунок 6" descr="tula-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195" y="836712"/>
            <a:ext cx="3718503" cy="251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862195" y="3335032"/>
            <a:ext cx="3718504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Памятник воинам-освободителям БМ-13 "Катюша"</a:t>
            </a:r>
          </a:p>
        </p:txBody>
      </p:sp>
      <p:pic>
        <p:nvPicPr>
          <p:cNvPr id="9" name="Рисунок 8" descr="tula-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88" y="844804"/>
            <a:ext cx="4026447" cy="251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tula-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385" y="3884654"/>
            <a:ext cx="3707848" cy="239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587425" y="6317674"/>
            <a:ext cx="3654374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Мемориал погибшим в годы войны 1941 – 1945 гг.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5855" y="3358367"/>
            <a:ext cx="2764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Мемориал - героям-</a:t>
            </a:r>
            <a:r>
              <a:rPr lang="ru-RU" sz="1400" dirty="0" err="1"/>
              <a:t>пролетарцам</a:t>
            </a:r>
            <a:endParaRPr lang="ru-RU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619" y="1"/>
            <a:ext cx="7098789" cy="131676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300" dirty="0">
                <a:solidFill>
                  <a:prstClr val="black"/>
                </a:solidFill>
              </a:rPr>
              <a:t>МУРМАНСК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34954" y="1052736"/>
            <a:ext cx="5726157" cy="5376597"/>
          </a:xfrm>
        </p:spPr>
        <p:txBody>
          <a:bodyPr>
            <a:noAutofit/>
          </a:bodyPr>
          <a:lstStyle/>
          <a:p>
            <a:pPr marL="0" indent="0" algn="just" defTabSz="804629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Во время Второй мировой войны этот портовый город имел для СССР стратегическое значение — через него шли поставки от союзных стран. Немцы несколько раз предпринимали попытки захватить город, но безуспешно. Город стал лидером в печальной статистике: количество взрывчатых веществ на квадратный метр территории города превысило все мыслимые пределы — 792 авиационных налета и 185 тысяч сброшенных на город бомб.</a:t>
            </a:r>
          </a:p>
          <a:p>
            <a:pPr marL="0" indent="0" algn="just" defTabSz="804629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За все военные годы Мурманский порт принял 250 судов, обработал 2 миллиона тонн различных грузов. Стойкость жителей Мурманска помогла выстоять Ленинграду, так как именно в Мурманске накапливалось продовольствие, которое потом перебрасывалось в Северную столицу. На счету северного флота около 600 уничтоженных кораблей противника.</a:t>
            </a:r>
          </a:p>
          <a:p>
            <a:pPr marL="0" indent="0" algn="just" defTabSz="804629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мая 1985 года за выдающиеся заслуги в Великой Отечественной войне городу Мурманску присвоено звание Город-герой.</a:t>
            </a:r>
          </a:p>
          <a:p>
            <a:pPr algn="just" defTabSz="804629"/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9" name="Picture 6" descr="https://rusff.com/images/articles/1_Murmansk_gorod_gero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36665" y="1316766"/>
            <a:ext cx="3347281" cy="2832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17096" y="4149080"/>
            <a:ext cx="3786421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</a:rPr>
              <a:t>Мемориал «Защитники советского Заполярья» </a:t>
            </a:r>
            <a:endParaRPr lang="ru-RU" sz="1400" dirty="0" smtClean="0">
              <a:latin typeface="a_BosaNova" pitchFamily="82" charset="-52"/>
            </a:endParaRPr>
          </a:p>
          <a:p>
            <a:pPr algn="ctr"/>
            <a:r>
              <a:rPr lang="ru-RU" sz="1400" dirty="0" smtClean="0">
                <a:latin typeface="a_BosaNova" pitchFamily="82" charset="-52"/>
              </a:rPr>
              <a:t>(</a:t>
            </a:r>
            <a:r>
              <a:rPr lang="ru-RU" sz="1400" dirty="0">
                <a:latin typeface="a_BosaNova" pitchFamily="82" charset="-52"/>
              </a:rPr>
              <a:t>Алеша) в Мурманске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urmansk-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136" y="763114"/>
            <a:ext cx="3220496" cy="4682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066679" y="0"/>
            <a:ext cx="6084676" cy="10778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3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МУРМАНСК</a:t>
            </a:r>
          </a:p>
        </p:txBody>
      </p:sp>
      <p:pic>
        <p:nvPicPr>
          <p:cNvPr id="5" name="Рисунок 4" descr="murmansk-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030" y="908720"/>
            <a:ext cx="3894987" cy="2501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57950" y="3410191"/>
            <a:ext cx="3807146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Обелиск военным строителям, погибшим в годы войны</a:t>
            </a:r>
          </a:p>
        </p:txBody>
      </p:sp>
      <p:pic>
        <p:nvPicPr>
          <p:cNvPr id="7" name="Рисунок 6" descr="murmansk-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950" y="3607337"/>
            <a:ext cx="3807146" cy="2847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49255" y="6453591"/>
            <a:ext cx="4824536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Воинам 1 корпуса противовоздушной обороны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7136" y="5445224"/>
            <a:ext cx="2964329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Памятный знак</a:t>
            </a:r>
          </a:p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«Героям североморцам»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619" y="1"/>
            <a:ext cx="6888765" cy="1124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СМОЛЕНСК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84866" y="980728"/>
            <a:ext cx="5892270" cy="5376597"/>
          </a:xfrm>
        </p:spPr>
        <p:txBody>
          <a:bodyPr>
            <a:noAutofit/>
          </a:bodyPr>
          <a:lstStyle/>
          <a:p>
            <a:pPr marL="0" indent="0" algn="just" defTabSz="804629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С началом Великой Отечественной войны Смоленск оказался на пути главного удара немецких войск по направлению к Москве. </a:t>
            </a:r>
          </a:p>
          <a:p>
            <a:pPr marL="0" indent="0" algn="just" defTabSz="804629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10 июля 1941 г. началось знаменитое Смоленское сражение, в котором Красная Армия </a:t>
            </a:r>
            <a:r>
              <a:rPr lang="ru-RU" sz="1800" dirty="0" smtClean="0">
                <a:solidFill>
                  <a:prstClr val="black"/>
                </a:solidFill>
              </a:rPr>
              <a:t>пыталась </a:t>
            </a:r>
            <a:r>
              <a:rPr lang="ru-RU" sz="1800" dirty="0">
                <a:solidFill>
                  <a:prstClr val="black"/>
                </a:solidFill>
              </a:rPr>
              <a:t>остановить наступающих немцев. «Битва на Смоленской дуге» продлилась до 10 сентября.</a:t>
            </a:r>
          </a:p>
          <a:p>
            <a:pPr marL="0" indent="0" algn="just" defTabSz="804629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Несмотря на героические усилия защитников Смоленска, 29 июля 1941 г. гитлеровцам удалось войти в город. Оккупация продлилась до 25 сентября 1943 г, но и в течение этих страшных для Смоленска лет, его жители продолжали бороться с врагом, создавая партизанские отряды и ведя подпольную подрывную деятельность.</a:t>
            </a:r>
          </a:p>
          <a:p>
            <a:pPr marL="0" indent="0" algn="just" defTabSz="804629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В этой битве Красная Армия понесла тяжелейшие потери — более 700 тыс. человек, но задержка под Смоленском не дала немцам выйти к Москве до наступления осенней распутицы и наступления холодов, а в конечном итоге к срыву всего плана «Барбаросса».</a:t>
            </a:r>
          </a:p>
          <a:p>
            <a:pPr marL="0" indent="0" algn="just" defTabSz="804629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Звание Города-героя Смоленску было присвоено 6 мая 1985 года.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04629"/>
            <a:endParaRPr lang="ru-RU" sz="1400" dirty="0">
              <a:solidFill>
                <a:prstClr val="black"/>
              </a:solidFill>
            </a:endParaRPr>
          </a:p>
          <a:p>
            <a:pPr algn="just" defTabSz="804629"/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7" name="Picture 2" descr="https://upload.wikimedia.org/wikipedia/commons/thumb/8/8a/%D0%A1%D0%BC%D0%BE%D0%BB%D0%B5%D0%BD%D1%81%D0%BA%D0%B0%D1%8F_%D0%BA%D1%80%D0%B5%D0%BF%D0%BE%D1%81%D1%82%D1%8C.JPG/1280px-%D0%A1%D0%BC%D0%BE%D0%BB%D0%B5%D0%BD%D1%81%D0%BA%D0%B0%D1%8F_%D0%BA%D1%80%D0%B5%D0%BF%D0%BE%D1%81%D1%82%D1%8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37355" y="1196752"/>
            <a:ext cx="351039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73642" y="4740455"/>
            <a:ext cx="3832358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</a:rPr>
              <a:t>Мемориал Городам-Героям в Смоленске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4688" y="0"/>
            <a:ext cx="6084676" cy="9393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СМОЛЕНСК</a:t>
            </a:r>
          </a:p>
        </p:txBody>
      </p:sp>
      <p:pic>
        <p:nvPicPr>
          <p:cNvPr id="3" name="Рисунок 2" descr="smolensk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23" y="748752"/>
            <a:ext cx="3273923" cy="247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4504" y="3207533"/>
            <a:ext cx="3750559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Мемориальный знак в честь освобождения Смоленщины</a:t>
            </a:r>
          </a:p>
        </p:txBody>
      </p:sp>
      <p:pic>
        <p:nvPicPr>
          <p:cNvPr id="5" name="Рисунок 4" descr="smolensk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56" y="3531310"/>
            <a:ext cx="3269056" cy="237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35" y="5902651"/>
            <a:ext cx="3618977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Мемориал Великой Отечественной войны</a:t>
            </a:r>
          </a:p>
        </p:txBody>
      </p:sp>
      <p:pic>
        <p:nvPicPr>
          <p:cNvPr id="7" name="Рисунок 6" descr="smolensk-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112" y="773702"/>
            <a:ext cx="3498973" cy="244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026785" y="3207533"/>
            <a:ext cx="1367626" cy="323777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400" dirty="0">
                <a:latin typeface="a_BosaNova" pitchFamily="82" charset="-52"/>
                <a:cs typeface="Times New Roman" pitchFamily="18" charset="0"/>
              </a:rPr>
              <a:t>Курган Бессмертия</a:t>
            </a:r>
          </a:p>
        </p:txBody>
      </p:sp>
      <p:pic>
        <p:nvPicPr>
          <p:cNvPr id="9" name="Рисунок 8" descr="smolensk-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112" y="3519129"/>
            <a:ext cx="3010030" cy="238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808985" y="5918671"/>
            <a:ext cx="4968552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Мемориал - Музей - Смоленщина в годы Великой Отечественной Войны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>
            <a:extLst>
              <a:ext uri="{FF2B5EF4-FFF2-40B4-BE49-F238E27FC236}">
                <a16:creationId xmlns="" xmlns:a16="http://schemas.microsoft.com/office/drawing/2014/main" id="{DB400B6E-89F4-490B-A3FC-AE9747244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3" y="932722"/>
            <a:ext cx="9769364" cy="592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886208-original-730x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8627" y="0"/>
            <a:ext cx="8156757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8" name="Рисунок 17" descr="0_cdfd9_414cb857_ori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7" y="969410"/>
            <a:ext cx="2378714" cy="5888591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977" y="116632"/>
            <a:ext cx="6175229" cy="9361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МОСКВА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2480" y="1052736"/>
            <a:ext cx="6768752" cy="5352595"/>
          </a:xfrm>
        </p:spPr>
        <p:txBody>
          <a:bodyPr>
            <a:noAutofit/>
          </a:bodyPr>
          <a:lstStyle/>
          <a:p>
            <a:pPr marL="0" indent="0" algn="just" defTabSz="804629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Звание </a:t>
            </a:r>
            <a:r>
              <a:rPr lang="ru-RU" sz="1800" dirty="0">
                <a:solidFill>
                  <a:prstClr val="black"/>
                </a:solidFill>
              </a:rPr>
              <a:t>города-героя столице принесла битва за Москву 1941—1942 гг. Наступление на московском направлении имело решающее значение. Для сокрушительного удара по советским войскам немецкое командование сосредоточило 77 дивизий, почти 14,5 тыс. орудий и минометов и 1700 танков. Поддержку сухопутных войск с воздуха осуществляли 950 боевых самолетов.</a:t>
            </a:r>
          </a:p>
          <a:p>
            <a:pPr marL="0" indent="0" algn="just" defTabSz="804629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В эти суровые дни усилия всей страны были направлены на решение одной задачи — отстоять Москву. 4—5 декабря Красная Армия отбросила фашистов от Москвы и перешла в контрнаступление, которое переросло в общее наступление Красной Армии по всему советско-германскому фронту. Это было началом коренного поворота в ходе Великой Отечественной войны.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Героизм и отвага москвичей были отмечены высокими наградами, более 800 москвичей получили звание Героя Советского Союза. В 1944 году была учреждена медаль «За оборону Москвы».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8 мая 1965 г. Москве было присвоено почетное звание Город-герой.</a:t>
            </a:r>
          </a:p>
          <a:p>
            <a:endParaRPr lang="ru-RU" sz="1400" dirty="0"/>
          </a:p>
        </p:txBody>
      </p:sp>
      <p:pic>
        <p:nvPicPr>
          <p:cNvPr id="13" name="Picture 2" descr="https://upload.wikimedia.org/wikipedia/ru/thumb/6/6a/Moscow_the_hero_city.jpg/800px-Moscow_the_hero_c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13240" y="1772816"/>
            <a:ext cx="2650777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717029" y="5805264"/>
            <a:ext cx="3198355" cy="35455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600" b="1" dirty="0">
                <a:latin typeface="a_BosaNova" pitchFamily="82" charset="-52"/>
              </a:rPr>
              <a:t>Обелиск «Городу-Герою Москве»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5454" y="3523846"/>
            <a:ext cx="4487837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Памятник четырежды Герою Советского Союза - Георгию Жукову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49373" y="0"/>
            <a:ext cx="3695748" cy="9393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МОСКВА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8784" y="6401179"/>
            <a:ext cx="3946950" cy="35455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600" dirty="0">
                <a:latin typeface="a_BosaNova" pitchFamily="82" charset="-52"/>
                <a:cs typeface="Times New Roman" pitchFamily="18" charset="0"/>
              </a:rPr>
              <a:t>Могила Неизвестного солдата</a:t>
            </a:r>
          </a:p>
        </p:txBody>
      </p:sp>
      <p:pic>
        <p:nvPicPr>
          <p:cNvPr id="7" name="Рисунок 6" descr="Город герой Москва. Главный монумент мемориала Победы.">
            <a:hlinkClick r:id="rId2" tooltip="&quot;Главный монумент мемориала Победы. 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208" y="357167"/>
            <a:ext cx="2694898" cy="347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321152" y="3873769"/>
            <a:ext cx="3869558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Город герой Москва. </a:t>
            </a:r>
          </a:p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Главный монумент мемориала Победы</a:t>
            </a:r>
          </a:p>
        </p:txBody>
      </p:sp>
      <p:pic>
        <p:nvPicPr>
          <p:cNvPr id="11" name="Рисунок 10" descr="http://ordenrf.ru/upload/novosty-info/moskva-8.jpg">
            <a:hlinkClick r:id="rId4" tooltip="&quot;Памятник Георгию Жукову.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206" y="781302"/>
            <a:ext cx="3887717" cy="280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Город герой Москва. ">
            <a:hlinkClick r:id="rId6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784" y="3737807"/>
            <a:ext cx="3974615" cy="2642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12" y="0"/>
            <a:ext cx="8915400" cy="10287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300" dirty="0">
                <a:solidFill>
                  <a:prstClr val="black"/>
                </a:solidFill>
              </a:rPr>
              <a:t>ЛЕНИНГРАД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2480" y="1052736"/>
            <a:ext cx="5328592" cy="56372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prstClr val="black"/>
                </a:solidFill>
              </a:rPr>
              <a:t>Этот город пережил печально известную 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872-дневную блокаду. Сотрудники Института истории СССР АН СССР пришли к выводу, что в период фашистской блокады от голода умерли не менее 800 тысяч человек.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prstClr val="black"/>
                </a:solidFill>
              </a:rPr>
              <a:t>10 июля 1941 г. начинается немецкое наступление на ленинградском направлении. Постепенно немецкие войска начали сжимать кольцо вокруг Ленинграда. В конце августа были перерезаны железные дороги, связывающие Ленинград со страной. Сообщение с ним осуществлялось только через Ладожское озеро и по воздуху. С 20 ноября началась голодная блокада </a:t>
            </a:r>
            <a:r>
              <a:rPr lang="ru-RU" sz="1800" dirty="0" smtClean="0">
                <a:solidFill>
                  <a:prstClr val="black"/>
                </a:solidFill>
              </a:rPr>
              <a:t>Ленинграда.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Первый </a:t>
            </a:r>
            <a:r>
              <a:rPr lang="ru-RU" sz="1800" dirty="0">
                <a:solidFill>
                  <a:prstClr val="black"/>
                </a:solidFill>
              </a:rPr>
              <a:t>прорыв блокады состоялся 18 января 1943 г. А через год город был полностью освобожден.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Впервые городом-героем Ленинград был назван в приказе Сталина от 1 мая 1945 г. В 1965 году  8 мая  это звание ему было присвоено официально.</a:t>
            </a:r>
          </a:p>
          <a:p>
            <a:pPr algn="just"/>
            <a:endParaRPr lang="ru-RU" sz="1400" b="1" dirty="0">
              <a:solidFill>
                <a:prstClr val="black"/>
              </a:solidFill>
            </a:endParaRPr>
          </a:p>
          <a:p>
            <a:endParaRPr lang="ru-RU" sz="1400" dirty="0"/>
          </a:p>
        </p:txBody>
      </p:sp>
      <p:pic>
        <p:nvPicPr>
          <p:cNvPr id="5" name="Picture 2" descr="https://upload.wikimedia.org/wikipedia/commons/thumb/b/b4/Hero-City_Obelisk_Hotel.jpg/1280px-Hero-City_Obelisk_Hote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29064" y="908720"/>
            <a:ext cx="4228060" cy="4167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77136" y="5071566"/>
            <a:ext cx="3121311" cy="400721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900" dirty="0">
                <a:latin typeface="a_BosaNova" pitchFamily="82" charset="-52"/>
              </a:rPr>
              <a:t>Обелиск «Городу-Герою Ленинграду»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4688" y="0"/>
            <a:ext cx="6006667" cy="10778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3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ЛЕНИНГРАД</a:t>
            </a:r>
          </a:p>
        </p:txBody>
      </p:sp>
      <p:pic>
        <p:nvPicPr>
          <p:cNvPr id="5" name="Рисунок 4" descr="leningrad-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271" y="836712"/>
            <a:ext cx="3878299" cy="2684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72680" y="3533322"/>
            <a:ext cx="2404769" cy="323777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400" dirty="0">
                <a:latin typeface="a_BosaNova" pitchFamily="82" charset="-52"/>
                <a:cs typeface="Times New Roman" pitchFamily="18" charset="0"/>
              </a:rPr>
              <a:t>Скульптурная композиция «Блокада»</a:t>
            </a:r>
          </a:p>
        </p:txBody>
      </p:sp>
      <p:pic>
        <p:nvPicPr>
          <p:cNvPr id="10" name="Рисунок 9" descr="leningrad-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531" y="3758446"/>
            <a:ext cx="3885039" cy="263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18437" y="6409410"/>
            <a:ext cx="5460607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Мемориал на берегу Ладожского озера - "Разорванное кольцо"</a:t>
            </a:r>
          </a:p>
        </p:txBody>
      </p:sp>
      <p:pic>
        <p:nvPicPr>
          <p:cNvPr id="12" name="Рисунок 11" descr="leningrad-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136" y="1094890"/>
            <a:ext cx="2917485" cy="435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153713" y="5661247"/>
            <a:ext cx="2964329" cy="35455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600" dirty="0">
                <a:latin typeface="a_BosaNova" pitchFamily="82" charset="-52"/>
                <a:cs typeface="Times New Roman" pitchFamily="18" charset="0"/>
              </a:rPr>
              <a:t>Обелиск Город-герой</a:t>
            </a:r>
            <a:endParaRPr lang="ru-RU" sz="1600" dirty="0">
              <a:latin typeface="a_BosaNova" pitchFamily="82" charset="-5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616" y="0"/>
            <a:ext cx="8034893" cy="112474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dirty="0">
                <a:solidFill>
                  <a:prstClr val="black"/>
                </a:solidFill>
              </a:rPr>
              <a:t>ВОЛГОГРАД (СТАЛИНГРАД)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0472" y="764704"/>
            <a:ext cx="6408712" cy="556861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17 </a:t>
            </a:r>
            <a:r>
              <a:rPr lang="ru-RU" sz="1800" dirty="0">
                <a:solidFill>
                  <a:prstClr val="black"/>
                </a:solidFill>
              </a:rPr>
              <a:t>июля 1942 года за этот город началось одно из самых великих и масштабных сражений в истории Второй мировой войны. Несмотря на стремление немцев захватить город как можно скорее, оно продолжалось 200 долгих, кровопролитных дней и ночей. Бои шли за каждый дом, улицу и переулок. Название города стало известно всему миру, а сама битва изменила ход всей Второй мировой войны. </a:t>
            </a:r>
          </a:p>
          <a:p>
            <a:pPr marL="0" indent="0" algn="just" defTabSz="804629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Немцы понесли существенный урон: около 700 тысяч человек убитыми и ранеными. 19 ноября 1942 года началось контрнаступление нашей армии.</a:t>
            </a:r>
          </a:p>
          <a:p>
            <a:pPr marL="0" indent="0" algn="just" defTabSz="804629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75 дней продолжалась наступательная операция и, наконец, враг под Сталинградом был окружен и полностью разбит. </a:t>
            </a:r>
          </a:p>
          <a:p>
            <a:pPr marL="0" indent="0" algn="just" defTabSz="804629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За все время Сталинградского сражения немецкая армия потеряла более 1 500 000 человек.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Сталинград был одним из первых назван городом-героем. Это почетное звание было впервые озвучено в приказе главнокомандующего от 1 мая 1945 года.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мая 1965г. Указом Президиума Верховного Совета СССР Сталинграду было присвоено почетное звание Город-герой официально.</a:t>
            </a:r>
          </a:p>
          <a:p>
            <a:pPr algn="just" defTabSz="804629">
              <a:spcAft>
                <a:spcPts val="704"/>
              </a:spcAft>
            </a:pPr>
            <a:endParaRPr lang="ru-RU" sz="1400" dirty="0">
              <a:solidFill>
                <a:prstClr val="black"/>
              </a:solidFill>
            </a:endParaRPr>
          </a:p>
          <a:p>
            <a:pPr algn="just"/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7" name="Picture 4" descr="https://upload.wikimedia.org/wikipedia/commons/thumb/4/4d/%D0%A1%D1%82%D0%B5%D0%BB%D0%B0_%D1%81_%D1%83%D0%BA%D0%B0%D0%B7%D0%BE%D0%BC_%D0%BE_%D0%BF%D1%80%D0%B8%D1%81%D0%B2%D0%BE%D0%B5%D0%BD%D0%B8%D0%B8_%D0%B3%D0%BE%D1%80%D0%BE%D0%B4%D1%83_%D0%92%D0%BE%D0%BB%D0%B3%D0%BE%D0%B3%D1%80%D0%B0%D0%B4%D1%83_%D0%B7%D0%B2%D0%B0%D0%BD%D0%B8%D1%8F_%D0%B3%D0%BE%D1%80%D0%BE%D0%B4%D0%B0-%D0%B3%D0%B5%D1%80%D0%BE%D1%8F.JPG/1280px-%D0%A1%D1%82%D0%B5%D0%BB%D0%B0_%D1%81_%D1%83%D0%BA%D0%B0%D0%B7%D0%BE%D0%BC_%D0%BE_%D0%BF%D1%80%D0%B8%D1%81%D0%B2%D0%BE%D0%B5%D0%BD%D0%B8%D0%B8_%D0%B3%D0%BE%D1%80%D0%BE%D0%B4%D1%83_%D0%92%D0%BE%D0%BB%D0%B3%D0%BE%D0%B3%D1%80%D0%B0%D0%B4%D1%83_%D0%B7%D0%B2%D0%B0%D0%BD%D0%B8%D1%8F_%D0%B3%D0%BE%D1%80%D0%BE%D0%B4%D0%B0-%D0%B3%D0%B5%D1%80%D0%BE%D1%8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13798" y="980728"/>
            <a:ext cx="3160585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05128" y="3861048"/>
            <a:ext cx="3666407" cy="35455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600" dirty="0">
                <a:latin typeface="a_BosaNova" pitchFamily="82" charset="-52"/>
              </a:rPr>
              <a:t>Стела «Городу-Герою Волгограду»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volgograd-rodina-mat-zove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742" y="812679"/>
            <a:ext cx="2567806" cy="367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08584" y="0"/>
            <a:ext cx="8580953" cy="877775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5000" dirty="0">
                <a:solidFill>
                  <a:prstClr val="black"/>
                </a:solidFill>
                <a:latin typeface="AGReverance" pitchFamily="2" charset="0"/>
                <a:ea typeface="+mj-ea"/>
                <a:cs typeface="+mj-cs"/>
              </a:rPr>
              <a:t>ВОЛГОГРАД (СТАЛИНГРАД)</a:t>
            </a:r>
          </a:p>
        </p:txBody>
      </p:sp>
      <p:pic>
        <p:nvPicPr>
          <p:cNvPr id="3" name="Рисунок 2" descr="volgograd-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71" y="888601"/>
            <a:ext cx="3140282" cy="2174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0461" y="3049853"/>
            <a:ext cx="4524503" cy="4007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900" dirty="0">
                <a:latin typeface="a_BosaNova" pitchFamily="82" charset="-52"/>
                <a:cs typeface="Times New Roman" pitchFamily="18" charset="0"/>
              </a:rPr>
              <a:t>Музей-панорама "Сталинградская битва"</a:t>
            </a:r>
          </a:p>
        </p:txBody>
      </p:sp>
      <p:pic>
        <p:nvPicPr>
          <p:cNvPr id="5" name="Рисунок 4" descr="volgograd-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071" y="896176"/>
            <a:ext cx="3271153" cy="226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2713" y="6360428"/>
            <a:ext cx="2579496" cy="400721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900" dirty="0">
                <a:latin typeface="a_BosaNova" pitchFamily="82" charset="-52"/>
                <a:cs typeface="Times New Roman" pitchFamily="18" charset="0"/>
              </a:rPr>
              <a:t>Вечный огонь на Аллее Героев</a:t>
            </a:r>
          </a:p>
        </p:txBody>
      </p:sp>
      <p:pic>
        <p:nvPicPr>
          <p:cNvPr id="7" name="Рисунок 6" descr="volgograd-ploshchad-stoyat-nasmer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13" y="3583588"/>
            <a:ext cx="3388293" cy="2345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152800" y="2906524"/>
            <a:ext cx="4953000" cy="600776"/>
          </a:xfrm>
          <a:prstGeom prst="rect">
            <a:avLst/>
          </a:prstGeom>
        </p:spPr>
        <p:txBody>
          <a:bodyPr lIns="107287" tIns="53643" rIns="107287" bIns="53643">
            <a:spAutoFit/>
          </a:bodyPr>
          <a:lstStyle/>
          <a:p>
            <a:pPr algn="ctr"/>
            <a:r>
              <a:rPr lang="ru-RU" sz="1600" dirty="0">
                <a:latin typeface="a_BosaNova" pitchFamily="82" charset="-52"/>
                <a:cs typeface="Times New Roman" pitchFamily="18" charset="0"/>
              </a:rPr>
              <a:t>Мамаев курган. </a:t>
            </a:r>
          </a:p>
          <a:p>
            <a:pPr algn="ctr"/>
            <a:r>
              <a:rPr lang="ru-RU" sz="1600" dirty="0">
                <a:latin typeface="a_BosaNova" pitchFamily="82" charset="-52"/>
                <a:cs typeface="Times New Roman" pitchFamily="18" charset="0"/>
              </a:rPr>
              <a:t>Площадь "Стоявших насмерть"</a:t>
            </a:r>
          </a:p>
        </p:txBody>
      </p:sp>
      <p:pic>
        <p:nvPicPr>
          <p:cNvPr id="9" name="Рисунок 8" descr="volgograd-skorb-materi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868" y="3641640"/>
            <a:ext cx="3498486" cy="242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772209" y="6192901"/>
            <a:ext cx="4992555" cy="60077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600" dirty="0">
                <a:latin typeface="a_BosaNova" pitchFamily="82" charset="-52"/>
                <a:cs typeface="Times New Roman" pitchFamily="18" charset="0"/>
              </a:rPr>
              <a:t>Мамаев курган. </a:t>
            </a:r>
          </a:p>
          <a:p>
            <a:pPr algn="ctr"/>
            <a:r>
              <a:rPr lang="ru-RU" sz="1600" dirty="0">
                <a:latin typeface="a_BosaNova" pitchFamily="82" charset="-52"/>
                <a:cs typeface="Times New Roman" pitchFamily="18" charset="0"/>
              </a:rPr>
              <a:t>Скульптура "Скорбь матери"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09184" y="4583043"/>
            <a:ext cx="3946950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Мамаев курган. </a:t>
            </a:r>
          </a:p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Монумент "Родина-мать зовет"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3" name="5-конечная звезда 12">
            <a:hlinkClick r:id="rId7" action="ppaction://hlinksldjump"/>
          </p:cNvPr>
          <p:cNvSpPr/>
          <p:nvPr/>
        </p:nvSpPr>
        <p:spPr>
          <a:xfrm>
            <a:off x="8977340" y="5929329"/>
            <a:ext cx="696521" cy="500067"/>
          </a:xfrm>
          <a:prstGeom prst="star5">
            <a:avLst>
              <a:gd name="adj" fmla="val 16129"/>
              <a:gd name="hf" fmla="val 105146"/>
              <a:gd name="vf" fmla="val 1105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3915</TotalTime>
  <Words>1947</Words>
  <Application>Microsoft Office PowerPoint</Application>
  <PresentationFormat>Лист A4 (210x297 мм)</PresentationFormat>
  <Paragraphs>150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ГОРОДА- ГЕРОИ</vt:lpstr>
      <vt:lpstr>Высокая награда</vt:lpstr>
      <vt:lpstr>Презентация PowerPoint</vt:lpstr>
      <vt:lpstr>МОСКВА</vt:lpstr>
      <vt:lpstr>Презентация PowerPoint</vt:lpstr>
      <vt:lpstr>ЛЕНИНГРАД</vt:lpstr>
      <vt:lpstr>Презентация PowerPoint</vt:lpstr>
      <vt:lpstr>ВОЛГОГРАД (СТАЛИНГРАД)</vt:lpstr>
      <vt:lpstr>Презентация PowerPoint</vt:lpstr>
      <vt:lpstr>БРЕСТСКАЯ КРЕПОСТЬ</vt:lpstr>
      <vt:lpstr>Презентация PowerPoint</vt:lpstr>
      <vt:lpstr>КИЕВ</vt:lpstr>
      <vt:lpstr>Презентация PowerPoint</vt:lpstr>
      <vt:lpstr>ОДЕССА</vt:lpstr>
      <vt:lpstr>Презентация PowerPoint</vt:lpstr>
      <vt:lpstr>СЕВАСТОПОЛЬ</vt:lpstr>
      <vt:lpstr>Презентация PowerPoint</vt:lpstr>
      <vt:lpstr>МИНСК</vt:lpstr>
      <vt:lpstr>Презентация PowerPoint</vt:lpstr>
      <vt:lpstr>КЕРЧЬ</vt:lpstr>
      <vt:lpstr>Презентация PowerPoint</vt:lpstr>
      <vt:lpstr>НОВОРОССИЙСК</vt:lpstr>
      <vt:lpstr>Презентация PowerPoint</vt:lpstr>
      <vt:lpstr>ТУЛА</vt:lpstr>
      <vt:lpstr>Презентация PowerPoint</vt:lpstr>
      <vt:lpstr>МУРМАНСК</vt:lpstr>
      <vt:lpstr>Презентация PowerPoint</vt:lpstr>
      <vt:lpstr>СМОЛЕНСК</vt:lpstr>
      <vt:lpstr>Презентация PowerPoint</vt:lpstr>
      <vt:lpstr>Презентация PowerPoint</vt:lpstr>
    </vt:vector>
  </TitlesOfParts>
  <Manager>Полшкова Виктория Валерьяновна</Manager>
  <Company>МАОУ ДО ЦРТДиЮ Каменского района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Символы России</dc:title>
  <dc:subject>Россия</dc:subject>
  <dc:creator>Виктория Валерьяновна</dc:creator>
  <cp:keywords>Россия;викторина;игра;окружающий мир;Родина</cp:keywords>
  <cp:lastModifiedBy>User</cp:lastModifiedBy>
  <cp:revision>408</cp:revision>
  <dcterms:created xsi:type="dcterms:W3CDTF">2017-12-28T17:13:38Z</dcterms:created>
  <dcterms:modified xsi:type="dcterms:W3CDTF">2025-02-09T11:12:33Z</dcterms:modified>
</cp:coreProperties>
</file>