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409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дидактических игр при формировании 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</a:t>
            </a: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грамматического строя речи у детей с ОНР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83587"/>
            <a:ext cx="28098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83586"/>
            <a:ext cx="28829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5976664" cy="307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103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2800" b="1" dirty="0">
                <a:solidFill>
                  <a:srgbClr val="2F2F2F"/>
                </a:solidFill>
                <a:latin typeface="Times New Roman"/>
                <a:ea typeface="Times New Roman"/>
              </a:rPr>
              <a:t>Игра "Съедобное – несъедобное"</a:t>
            </a:r>
            <a:r>
              <a:rPr lang="ru-RU" sz="2800" dirty="0">
                <a:solidFill>
                  <a:srgbClr val="2F2F2F"/>
                </a:solidFill>
                <a:latin typeface="Times New Roman"/>
                <a:ea typeface="Times New Roman"/>
              </a:rPr>
              <a:t> </a:t>
            </a:r>
            <a:br>
              <a:rPr lang="ru-RU" sz="2800" dirty="0">
                <a:solidFill>
                  <a:srgbClr val="2F2F2F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2F2F2F"/>
                </a:solidFill>
                <a:latin typeface="Times New Roman"/>
                <a:ea typeface="Times New Roman"/>
              </a:rPr>
              <a:t>Цель:</a:t>
            </a:r>
            <a:r>
              <a:rPr lang="ru-RU" sz="2800" dirty="0">
                <a:solidFill>
                  <a:srgbClr val="2F2F2F"/>
                </a:solidFill>
                <a:latin typeface="Times New Roman"/>
                <a:ea typeface="Times New Roman"/>
              </a:rPr>
              <a:t> закреплять в речи детей обобщающие понятия</a:t>
            </a:r>
            <a:r>
              <a:rPr lang="ru-RU" sz="2800" dirty="0" smtClean="0">
                <a:solidFill>
                  <a:srgbClr val="2F2F2F"/>
                </a:solidFill>
                <a:latin typeface="Times New Roman"/>
                <a:ea typeface="Times New Roman"/>
              </a:rPr>
              <a:t>.</a:t>
            </a:r>
            <a:endParaRPr lang="en-US" sz="2800" dirty="0" smtClean="0">
              <a:solidFill>
                <a:srgbClr val="2F2F2F"/>
              </a:solidFill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2800" b="1" dirty="0">
                <a:solidFill>
                  <a:srgbClr val="2F2F2F"/>
                </a:solidFill>
                <a:effectLst/>
                <a:latin typeface="Times New Roman"/>
              </a:rPr>
              <a:t> </a:t>
            </a:r>
            <a:r>
              <a:rPr lang="ru-RU" sz="2800" b="1" dirty="0" smtClean="0">
                <a:solidFill>
                  <a:srgbClr val="2F2F2F"/>
                </a:solidFill>
                <a:effectLst/>
                <a:latin typeface="Times New Roman"/>
              </a:rPr>
              <a:t>     Съедобное                               Несъедобное</a:t>
            </a:r>
            <a:endParaRPr lang="ru-RU" sz="2800" b="1" dirty="0">
              <a:effectLst/>
            </a:endParaRPr>
          </a:p>
        </p:txBody>
      </p:sp>
      <p:pic>
        <p:nvPicPr>
          <p:cNvPr id="2050" name="Picture 2" descr="C:\Users\tanya\Desktop\item_29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17032"/>
            <a:ext cx="5400600" cy="292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anya\Desktop\gribyi_kartinki-dlya-det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21274"/>
            <a:ext cx="1604764" cy="18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anya\Desktop\9adad2fb116d41a38143a48954df76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5142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87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764704"/>
            <a:ext cx="7822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Играйте вместе с детьми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tanya\Desktop\deti_igrayut_kartinki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11" y="1844824"/>
            <a:ext cx="6317580" cy="48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89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nya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92696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/>
                <a:ea typeface="Times New Roman"/>
              </a:rPr>
              <a:t>Использование дидактических игр и игровых приемов в процессе формирования грамматики, детей с нарушением речи является важным компонентом коррекционной работы логопеда. Дидактические игры закрепляют изменения в образовании слов, упражняют в составлении связных высказываний, развивают объяснительную речь, являются эффективным средством </a:t>
            </a:r>
            <a:endParaRPr lang="en-US" sz="3200" dirty="0" smtClean="0">
              <a:latin typeface="Times New Roman"/>
              <a:ea typeface="Times New Roman"/>
            </a:endParaRPr>
          </a:p>
          <a:p>
            <a:pPr algn="just"/>
            <a:r>
              <a:rPr lang="ru-RU" sz="3200" dirty="0" smtClean="0">
                <a:latin typeface="Times New Roman"/>
                <a:ea typeface="Times New Roman"/>
              </a:rPr>
              <a:t>закрепления </a:t>
            </a:r>
            <a:r>
              <a:rPr lang="ru-RU" sz="3200" dirty="0">
                <a:latin typeface="Times New Roman"/>
                <a:ea typeface="Times New Roman"/>
              </a:rPr>
              <a:t>грамматических навыков.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169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484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2683" y="260648"/>
            <a:ext cx="8424936" cy="4414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40"/>
              </a:spcAft>
            </a:pPr>
            <a:r>
              <a:rPr lang="ru-RU" sz="2800" b="1" dirty="0">
                <a:latin typeface="Times New Roman"/>
                <a:ea typeface="Times New Roman"/>
              </a:rPr>
              <a:t>Игра «Скажи наоборот»</a:t>
            </a:r>
            <a:endParaRPr lang="ru-RU" sz="2800" dirty="0"/>
          </a:p>
          <a:p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Цель: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 упражнять детей в подборе слов, противоположных по значению (антонимов).</a:t>
            </a:r>
            <a:b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Ход игры.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 Взрослый предлагает ребёнку подобрать подходящие картинки и ответить наоборот:</a:t>
            </a:r>
            <a:endParaRPr lang="ru-RU" sz="2800" dirty="0"/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</a:rPr>
              <a:t>Молодой человек – пожилой человек</a:t>
            </a:r>
            <a:br>
              <a:rPr lang="ru-RU" sz="2800" dirty="0">
                <a:latin typeface="Times New Roman"/>
              </a:rPr>
            </a:br>
            <a:r>
              <a:rPr lang="ru-RU" sz="2800" dirty="0">
                <a:latin typeface="Times New Roman"/>
              </a:rPr>
              <a:t>Чистые руки – … грязные руки;</a:t>
            </a:r>
            <a:br>
              <a:rPr lang="ru-RU" sz="2800" dirty="0">
                <a:latin typeface="Times New Roman"/>
              </a:rPr>
            </a:br>
            <a:r>
              <a:rPr lang="ru-RU" sz="2800" dirty="0">
                <a:latin typeface="Times New Roman"/>
              </a:rPr>
              <a:t>веселая девочка – грустная девочка;</a:t>
            </a:r>
            <a:endParaRPr lang="ru-RU" sz="2800" dirty="0"/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</a:rPr>
              <a:t>Большой мячик – маленький мячик;</a:t>
            </a:r>
            <a:endParaRPr lang="ru-RU" sz="2800" dirty="0"/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</a:rPr>
              <a:t>Холодный чай – горячий чай.</a:t>
            </a:r>
            <a:endParaRPr lang="ru-RU" sz="2800" dirty="0">
              <a:effectLst/>
            </a:endParaRPr>
          </a:p>
        </p:txBody>
      </p:sp>
      <p:pic>
        <p:nvPicPr>
          <p:cNvPr id="4099" name="Picture 3" descr="C:\Users\tanya\Desktop\slide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74677"/>
            <a:ext cx="3168352" cy="196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anya\Desktop\slide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4638626"/>
            <a:ext cx="3168352" cy="20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75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90962"/>
            <a:ext cx="8568952" cy="633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00"/>
              </a:spcAft>
            </a:pPr>
            <a:r>
              <a:rPr lang="ru-RU" sz="2000" b="1" dirty="0">
                <a:latin typeface="Times New Roman"/>
                <a:ea typeface="Times New Roman"/>
              </a:rPr>
              <a:t>Игра «Звуки перепутались»</a:t>
            </a:r>
            <a:endParaRPr lang="ru-RU" sz="2000" dirty="0"/>
          </a:p>
          <a:p>
            <a:r>
              <a:rPr lang="ru-RU" sz="2000" u="sng" dirty="0">
                <a:solidFill>
                  <a:srgbClr val="000000"/>
                </a:solidFill>
                <a:latin typeface="Times New Roman"/>
                <a:ea typeface="Times New Roman"/>
              </a:rPr>
              <a:t>Цель.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  Готовим детей к звуковому анализу; развиваем слуховую и зрительную память.</a:t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u="sng" dirty="0">
                <a:solidFill>
                  <a:srgbClr val="000000"/>
                </a:solidFill>
                <a:latin typeface="Times New Roman"/>
                <a:ea typeface="Times New Roman"/>
              </a:rPr>
              <a:t>Описание игры.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 Ведущий читает веселые стихи, намеренно ошибаясь в словах. Ребенок называет слово правильно и говорит, какими звуками отличаются пары слов.</a:t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Нашла я в сливе … кофточку,</a:t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Надела Феня … косточку.</a:t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Созрел на дереве … кафтан,</a:t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Зимой надел я … каштан.</a:t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На дерево уселся … граф,</a:t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Живет в красивом доме … грач.</a:t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Зазеленели в парке … детки,</a:t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И на прогулку вышли … ветки.</a:t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В лесу летают летом … кошки,</a:t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Охотятся на мышек … мошки.</a:t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Когтистые у киски … тапки,</a:t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У Вики новенькие … лапки.</a:t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Далеко идти мне … пень,</a:t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Лучше сяду я на … лень.</a:t>
            </a:r>
            <a:endParaRPr lang="ru-RU" sz="2000" dirty="0">
              <a:effectLst/>
            </a:endParaRPr>
          </a:p>
        </p:txBody>
      </p:sp>
      <p:pic>
        <p:nvPicPr>
          <p:cNvPr id="5123" name="Picture 3" descr="C:\Users\tanya\Desktop\2553600243_w640_h640_koftochka-knopki-kostoc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024336" cy="21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anya\Desktop\2-3-600x3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68912"/>
            <a:ext cx="3076651" cy="205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98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931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7674" y="188640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F2F2F"/>
                </a:solidFill>
                <a:latin typeface="Times New Roman"/>
                <a:ea typeface="Times New Roman"/>
              </a:rPr>
              <a:t>Игра "Один – много"</a:t>
            </a:r>
            <a:r>
              <a:rPr lang="ru-RU" sz="2800" dirty="0">
                <a:solidFill>
                  <a:srgbClr val="2F2F2F"/>
                </a:solidFill>
                <a:latin typeface="Times New Roman"/>
                <a:ea typeface="Times New Roman"/>
              </a:rPr>
              <a:t> </a:t>
            </a:r>
            <a:br>
              <a:rPr lang="ru-RU" sz="2800" dirty="0">
                <a:solidFill>
                  <a:srgbClr val="2F2F2F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2F2F2F"/>
                </a:solidFill>
                <a:latin typeface="Times New Roman"/>
                <a:ea typeface="Times New Roman"/>
              </a:rPr>
              <a:t>Цель:</a:t>
            </a:r>
            <a:r>
              <a:rPr lang="ru-RU" sz="2800" dirty="0">
                <a:solidFill>
                  <a:srgbClr val="2F2F2F"/>
                </a:solidFill>
                <a:latin typeface="Times New Roman"/>
                <a:ea typeface="Times New Roman"/>
              </a:rPr>
              <a:t> учить детей правильному употреблению имен существительных и имен прилагательных именительного падежа во множественном числе, а также употреблению имен существительных и имен прилагательных множественного числа в родительном падеже. </a:t>
            </a:r>
            <a:endParaRPr lang="en-US" sz="2800" dirty="0" smtClean="0">
              <a:solidFill>
                <a:srgbClr val="2F2F2F"/>
              </a:solidFill>
              <a:latin typeface="Times New Roman"/>
              <a:ea typeface="Times New Roman"/>
            </a:endParaRPr>
          </a:p>
          <a:p>
            <a:r>
              <a:rPr lang="ru-RU" sz="2800" b="1">
                <a:solidFill>
                  <a:srgbClr val="2F2F2F"/>
                </a:solidFill>
                <a:latin typeface="Times New Roman"/>
                <a:ea typeface="Times New Roman"/>
              </a:rPr>
              <a:t>м</a:t>
            </a:r>
            <a:r>
              <a:rPr lang="ru-RU" sz="2800" b="1" smtClean="0">
                <a:solidFill>
                  <a:srgbClr val="2F2F2F"/>
                </a:solidFill>
                <a:latin typeface="Times New Roman"/>
                <a:ea typeface="Times New Roman"/>
              </a:rPr>
              <a:t>яч  </a:t>
            </a:r>
            <a:r>
              <a:rPr lang="ru-RU" sz="2800" b="1">
                <a:solidFill>
                  <a:srgbClr val="2F2F2F"/>
                </a:solidFill>
                <a:latin typeface="Times New Roman"/>
                <a:ea typeface="Times New Roman"/>
              </a:rPr>
              <a:t>м</a:t>
            </a:r>
            <a:r>
              <a:rPr lang="ru-RU" sz="2800" b="1" smtClean="0">
                <a:solidFill>
                  <a:srgbClr val="2F2F2F"/>
                </a:solidFill>
                <a:latin typeface="Times New Roman"/>
                <a:ea typeface="Times New Roman"/>
              </a:rPr>
              <a:t>ячи </a:t>
            </a:r>
            <a:r>
              <a:rPr lang="ru-RU" sz="2800" b="1" dirty="0">
                <a:solidFill>
                  <a:srgbClr val="2F2F2F"/>
                </a:solidFill>
                <a:latin typeface="Times New Roman"/>
                <a:ea typeface="Times New Roman"/>
              </a:rPr>
              <a:t>м</a:t>
            </a:r>
            <a:r>
              <a:rPr lang="ru-RU" sz="2800" b="1" smtClean="0">
                <a:solidFill>
                  <a:srgbClr val="2F2F2F"/>
                </a:solidFill>
                <a:latin typeface="Times New Roman"/>
                <a:ea typeface="Times New Roman"/>
              </a:rPr>
              <a:t>ного мячей          ёж </a:t>
            </a:r>
            <a:r>
              <a:rPr lang="ru-RU" sz="2800" b="1">
                <a:solidFill>
                  <a:srgbClr val="2F2F2F"/>
                </a:solidFill>
                <a:latin typeface="Times New Roman"/>
                <a:ea typeface="Times New Roman"/>
              </a:rPr>
              <a:t>е</a:t>
            </a:r>
            <a:r>
              <a:rPr lang="ru-RU" sz="2800" b="1" smtClean="0">
                <a:solidFill>
                  <a:srgbClr val="2F2F2F"/>
                </a:solidFill>
                <a:latin typeface="Times New Roman"/>
                <a:ea typeface="Times New Roman"/>
              </a:rPr>
              <a:t>жи </a:t>
            </a:r>
            <a:r>
              <a:rPr lang="ru-RU" sz="2800" b="1" dirty="0">
                <a:solidFill>
                  <a:srgbClr val="2F2F2F"/>
                </a:solidFill>
                <a:latin typeface="Times New Roman"/>
                <a:ea typeface="Times New Roman"/>
              </a:rPr>
              <a:t>м</a:t>
            </a:r>
            <a:r>
              <a:rPr lang="ru-RU" sz="2800" b="1" smtClean="0">
                <a:solidFill>
                  <a:srgbClr val="2F2F2F"/>
                </a:solidFill>
                <a:latin typeface="Times New Roman"/>
                <a:ea typeface="Times New Roman"/>
              </a:rPr>
              <a:t>ного </a:t>
            </a:r>
            <a:r>
              <a:rPr lang="ru-RU" sz="2800" b="1" dirty="0" smtClean="0">
                <a:solidFill>
                  <a:srgbClr val="2F2F2F"/>
                </a:solidFill>
                <a:latin typeface="Times New Roman"/>
                <a:ea typeface="Times New Roman"/>
              </a:rPr>
              <a:t>ежей</a:t>
            </a:r>
            <a:r>
              <a:rPr lang="ru-RU" sz="2800" dirty="0">
                <a:solidFill>
                  <a:srgbClr val="2F2F2F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2F2F2F"/>
                </a:solidFill>
                <a:latin typeface="Times New Roman"/>
                <a:ea typeface="Times New Roman"/>
              </a:rPr>
            </a:br>
            <a:endParaRPr lang="ru-RU" sz="2800" dirty="0"/>
          </a:p>
        </p:txBody>
      </p:sp>
      <p:pic>
        <p:nvPicPr>
          <p:cNvPr id="6150" name="Picture 6" descr="C:\Users\tanya\Desktop\item_25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7"/>
            <a:ext cx="2952328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tanya\Desktop\5bc429a8ef5764228b0559797c3c93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4914"/>
            <a:ext cx="3480048" cy="202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46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F2F2F"/>
                </a:solidFill>
                <a:latin typeface="Times New Roman"/>
                <a:ea typeface="Times New Roman"/>
              </a:rPr>
              <a:t>Игра "Назови ласково"</a:t>
            </a:r>
            <a:r>
              <a:rPr lang="ru-RU" sz="2800" dirty="0">
                <a:solidFill>
                  <a:srgbClr val="2F2F2F"/>
                </a:solidFill>
                <a:latin typeface="Times New Roman"/>
                <a:ea typeface="Times New Roman"/>
              </a:rPr>
              <a:t> </a:t>
            </a:r>
            <a:br>
              <a:rPr lang="ru-RU" sz="2800" dirty="0">
                <a:solidFill>
                  <a:srgbClr val="2F2F2F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2F2F2F"/>
                </a:solidFill>
                <a:latin typeface="Times New Roman"/>
                <a:ea typeface="Times New Roman"/>
              </a:rPr>
              <a:t>Цель: </a:t>
            </a:r>
            <a:r>
              <a:rPr lang="ru-RU" sz="2800" dirty="0">
                <a:solidFill>
                  <a:srgbClr val="2F2F2F"/>
                </a:solidFill>
                <a:latin typeface="Times New Roman"/>
                <a:ea typeface="Times New Roman"/>
              </a:rPr>
              <a:t>учить детей правильному образованию и употреблению </a:t>
            </a:r>
            <a:r>
              <a:rPr lang="ru-RU" sz="2800" dirty="0" err="1">
                <a:solidFill>
                  <a:srgbClr val="2F2F2F"/>
                </a:solidFill>
                <a:latin typeface="Times New Roman"/>
                <a:ea typeface="Times New Roman"/>
              </a:rPr>
              <a:t>уменьшительно</a:t>
            </a:r>
            <a:r>
              <a:rPr lang="ru-RU" sz="2800" dirty="0">
                <a:solidFill>
                  <a:srgbClr val="2F2F2F"/>
                </a:solidFill>
                <a:latin typeface="Times New Roman"/>
                <a:ea typeface="Times New Roman"/>
              </a:rPr>
              <a:t> – ласкательных форм имен существительных и имен прилагательных. </a:t>
            </a:r>
            <a:br>
              <a:rPr lang="ru-RU" sz="2800" dirty="0">
                <a:solidFill>
                  <a:srgbClr val="2F2F2F"/>
                </a:solidFill>
                <a:latin typeface="Times New Roman"/>
                <a:ea typeface="Times New Roman"/>
              </a:rPr>
            </a:br>
            <a:endParaRPr lang="ru-RU" sz="2800" dirty="0"/>
          </a:p>
        </p:txBody>
      </p:sp>
      <p:pic>
        <p:nvPicPr>
          <p:cNvPr id="1026" name="Picture 2" descr="C:\Users\tanya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24607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nya\Desktop\44594c59af5b27cdf0cea65daa4b625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890120" cy="397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21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89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50"/>
              </a:spcAft>
            </a:pPr>
            <a:r>
              <a:rPr lang="ru-RU" sz="2800" b="1" dirty="0">
                <a:solidFill>
                  <a:srgbClr val="2F2F2F"/>
                </a:solidFill>
                <a:latin typeface="Times New Roman"/>
                <a:ea typeface="Times New Roman"/>
              </a:rPr>
              <a:t>Игра </a:t>
            </a:r>
            <a:r>
              <a:rPr lang="ru-RU" sz="2800" b="1" dirty="0" smtClean="0">
                <a:solidFill>
                  <a:srgbClr val="2F2F2F"/>
                </a:solidFill>
                <a:latin typeface="Times New Roman"/>
                <a:ea typeface="Times New Roman"/>
              </a:rPr>
              <a:t>"</a:t>
            </a:r>
            <a:r>
              <a:rPr lang="ru-RU" sz="2800" b="1" dirty="0">
                <a:solidFill>
                  <a:srgbClr val="2F2F2F"/>
                </a:solidFill>
                <a:latin typeface="Times New Roman"/>
                <a:ea typeface="Times New Roman"/>
              </a:rPr>
              <a:t>Чьи перья?"</a:t>
            </a:r>
            <a:r>
              <a:rPr lang="ru-RU" sz="2800" dirty="0">
                <a:solidFill>
                  <a:srgbClr val="2F2F2F"/>
                </a:solidFill>
                <a:latin typeface="Times New Roman"/>
                <a:ea typeface="Times New Roman"/>
              </a:rPr>
              <a:t> </a:t>
            </a:r>
            <a:br>
              <a:rPr lang="ru-RU" sz="2800" dirty="0">
                <a:solidFill>
                  <a:srgbClr val="2F2F2F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2F2F2F"/>
                </a:solidFill>
                <a:latin typeface="Times New Roman"/>
                <a:ea typeface="Times New Roman"/>
              </a:rPr>
              <a:t>Цель:</a:t>
            </a:r>
            <a:r>
              <a:rPr lang="ru-RU" sz="2800" dirty="0">
                <a:solidFill>
                  <a:srgbClr val="2F2F2F"/>
                </a:solidFill>
                <a:latin typeface="Times New Roman"/>
                <a:ea typeface="Times New Roman"/>
              </a:rPr>
              <a:t> научить детей образовывать имена прилагательные от имен существительных</a:t>
            </a:r>
            <a:r>
              <a:rPr lang="ru-RU" dirty="0">
                <a:solidFill>
                  <a:srgbClr val="2F2F2F"/>
                </a:solidFill>
                <a:latin typeface="Times New Roman"/>
                <a:ea typeface="Times New Roman"/>
              </a:rPr>
              <a:t>.</a:t>
            </a:r>
            <a:endParaRPr lang="ru-RU" dirty="0">
              <a:effectLst/>
            </a:endParaRPr>
          </a:p>
        </p:txBody>
      </p:sp>
      <p:pic>
        <p:nvPicPr>
          <p:cNvPr id="2050" name="Picture 2" descr="C:\Users\tanya\Desktop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6166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4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" y="1081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35302" y="404664"/>
            <a:ext cx="4057178" cy="3188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50"/>
              </a:spcAft>
            </a:pPr>
            <a:r>
              <a:rPr lang="ru-RU" sz="3200" b="1" dirty="0">
                <a:solidFill>
                  <a:srgbClr val="2F2F2F"/>
                </a:solidFill>
                <a:latin typeface="Times New Roman"/>
                <a:ea typeface="Times New Roman"/>
              </a:rPr>
              <a:t>Игра </a:t>
            </a:r>
            <a:r>
              <a:rPr lang="ru-RU" sz="2800" b="1" dirty="0" smtClean="0">
                <a:solidFill>
                  <a:srgbClr val="2F2F2F"/>
                </a:solidFill>
                <a:latin typeface="Times New Roman"/>
                <a:ea typeface="Times New Roman"/>
              </a:rPr>
              <a:t>"</a:t>
            </a:r>
            <a:r>
              <a:rPr lang="ru-RU" sz="3200" b="1" dirty="0" smtClean="0">
                <a:solidFill>
                  <a:srgbClr val="2F2F2F"/>
                </a:solidFill>
                <a:latin typeface="Times New Roman"/>
                <a:ea typeface="Times New Roman"/>
              </a:rPr>
              <a:t>Это чьё?</a:t>
            </a:r>
            <a:r>
              <a:rPr lang="ru-RU" sz="2800" b="1" dirty="0" smtClean="0">
                <a:solidFill>
                  <a:srgbClr val="2F2F2F"/>
                </a:solidFill>
                <a:latin typeface="Times New Roman"/>
                <a:ea typeface="Times New Roman"/>
              </a:rPr>
              <a:t>" </a:t>
            </a:r>
            <a:r>
              <a:rPr lang="ru-RU" sz="3200" dirty="0">
                <a:solidFill>
                  <a:srgbClr val="2F2F2F"/>
                </a:solidFill>
                <a:latin typeface="Times New Roman"/>
                <a:ea typeface="Times New Roman"/>
              </a:rPr>
              <a:t> </a:t>
            </a:r>
            <a:br>
              <a:rPr lang="ru-RU" sz="3200" dirty="0">
                <a:solidFill>
                  <a:srgbClr val="2F2F2F"/>
                </a:solidFill>
                <a:latin typeface="Times New Roman"/>
                <a:ea typeface="Times New Roman"/>
              </a:rPr>
            </a:br>
            <a:r>
              <a:rPr lang="ru-RU" sz="3200" b="1" dirty="0">
                <a:solidFill>
                  <a:srgbClr val="2F2F2F"/>
                </a:solidFill>
                <a:latin typeface="Times New Roman"/>
                <a:ea typeface="Times New Roman"/>
              </a:rPr>
              <a:t>Цель:</a:t>
            </a:r>
            <a:r>
              <a:rPr lang="ru-RU" sz="3200" dirty="0">
                <a:solidFill>
                  <a:srgbClr val="2F2F2F"/>
                </a:solidFill>
                <a:latin typeface="Times New Roman"/>
                <a:ea typeface="Times New Roman"/>
              </a:rPr>
              <a:t> научить детей образовывать имена прилагательные </a:t>
            </a:r>
            <a:endParaRPr lang="ru-RU" sz="3200" dirty="0" smtClean="0">
              <a:solidFill>
                <a:srgbClr val="2F2F2F"/>
              </a:solidFill>
              <a:latin typeface="Times New Roman"/>
              <a:ea typeface="Times New Roman"/>
            </a:endParaRPr>
          </a:p>
          <a:p>
            <a:pPr fontAlgn="base">
              <a:spcAft>
                <a:spcPts val="1050"/>
              </a:spcAft>
            </a:pPr>
            <a:r>
              <a:rPr lang="ru-RU" sz="3200" dirty="0" smtClean="0">
                <a:solidFill>
                  <a:srgbClr val="2F2F2F"/>
                </a:solidFill>
                <a:latin typeface="Times New Roman"/>
                <a:ea typeface="Times New Roman"/>
              </a:rPr>
              <a:t>от </a:t>
            </a:r>
            <a:r>
              <a:rPr lang="ru-RU" sz="3200" dirty="0">
                <a:solidFill>
                  <a:srgbClr val="2F2F2F"/>
                </a:solidFill>
                <a:latin typeface="Times New Roman"/>
                <a:ea typeface="Times New Roman"/>
              </a:rPr>
              <a:t>имен существительных.</a:t>
            </a:r>
            <a:endParaRPr lang="ru-RU" sz="3200" dirty="0">
              <a:effectLst/>
            </a:endParaRPr>
          </a:p>
        </p:txBody>
      </p:sp>
      <p:pic>
        <p:nvPicPr>
          <p:cNvPr id="3074" name="Picture 2" descr="C:\Users\tanya\Desktop\scrn_big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9" y="543730"/>
            <a:ext cx="4151734" cy="58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9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57" y="-6404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2800" b="1" dirty="0">
                <a:solidFill>
                  <a:srgbClr val="2F2F2F"/>
                </a:solidFill>
                <a:latin typeface="Times New Roman"/>
                <a:ea typeface="Times New Roman"/>
              </a:rPr>
              <a:t>Игра "Вершки и корешки"</a:t>
            </a:r>
            <a:r>
              <a:rPr lang="ru-RU" sz="2800" dirty="0">
                <a:solidFill>
                  <a:srgbClr val="2F2F2F"/>
                </a:solidFill>
                <a:latin typeface="Times New Roman"/>
                <a:ea typeface="Times New Roman"/>
              </a:rPr>
              <a:t> </a:t>
            </a:r>
            <a:br>
              <a:rPr lang="ru-RU" sz="2800" dirty="0">
                <a:solidFill>
                  <a:srgbClr val="2F2F2F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2F2F2F"/>
                </a:solidFill>
                <a:latin typeface="Times New Roman"/>
                <a:ea typeface="Times New Roman"/>
              </a:rPr>
              <a:t>Цель: </a:t>
            </a:r>
            <a:r>
              <a:rPr lang="ru-RU" sz="2800" dirty="0">
                <a:solidFill>
                  <a:srgbClr val="2F2F2F"/>
                </a:solidFill>
                <a:latin typeface="Times New Roman"/>
                <a:ea typeface="Times New Roman"/>
              </a:rPr>
              <a:t>закреплять в речи детей обобщающие понятия. У одних овощей мы едим то, что находится на поверхности земли ( вершки), а у других – то, что растет в земле (корешки</a:t>
            </a:r>
            <a:r>
              <a:rPr lang="ru-RU" sz="2800" dirty="0" smtClean="0">
                <a:solidFill>
                  <a:srgbClr val="2F2F2F"/>
                </a:solidFill>
                <a:latin typeface="Times New Roman"/>
                <a:ea typeface="Times New Roman"/>
              </a:rPr>
              <a:t>).</a:t>
            </a:r>
          </a:p>
          <a:p>
            <a:pPr fontAlgn="base">
              <a:spcAft>
                <a:spcPts val="0"/>
              </a:spcAft>
            </a:pPr>
            <a:r>
              <a:rPr lang="ru-RU" sz="2800" dirty="0">
                <a:solidFill>
                  <a:srgbClr val="2F2F2F"/>
                </a:solidFill>
                <a:effectLst/>
                <a:latin typeface="Times New Roman"/>
              </a:rPr>
              <a:t> </a:t>
            </a:r>
            <a:r>
              <a:rPr lang="ru-RU" sz="2800" dirty="0" smtClean="0">
                <a:solidFill>
                  <a:srgbClr val="2F2F2F"/>
                </a:solidFill>
                <a:effectLst/>
                <a:latin typeface="Times New Roman"/>
              </a:rPr>
              <a:t>         </a:t>
            </a:r>
            <a:r>
              <a:rPr lang="ru-RU" sz="2800" b="1" dirty="0" smtClean="0">
                <a:solidFill>
                  <a:srgbClr val="2F2F2F"/>
                </a:solidFill>
                <a:effectLst/>
                <a:latin typeface="Times New Roman"/>
              </a:rPr>
              <a:t>Вершки                                      Корешки</a:t>
            </a:r>
            <a:endParaRPr lang="ru-RU" sz="2800" b="1" dirty="0">
              <a:effectLst/>
            </a:endParaRPr>
          </a:p>
        </p:txBody>
      </p:sp>
      <p:pic>
        <p:nvPicPr>
          <p:cNvPr id="1026" name="Picture 2" descr="C:\Users\tanya\Desktop\article3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19034"/>
            <a:ext cx="28289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nya\Desktop\388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43" y="4858951"/>
            <a:ext cx="2782614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nya\Desktop\4ntv0chjhhmoo0ckgw8kocwgccws8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62109"/>
            <a:ext cx="2520280" cy="192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anya\Desktop\578-5785746_-clip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5" y="2962577"/>
            <a:ext cx="254089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8752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103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дидактических игр при формировании  лексико - грамматического строя речи у детей с ОНР </dc:title>
  <dc:creator>tanya</dc:creator>
  <cp:lastModifiedBy>tanya</cp:lastModifiedBy>
  <cp:revision>12</cp:revision>
  <dcterms:created xsi:type="dcterms:W3CDTF">2020-11-06T06:37:47Z</dcterms:created>
  <dcterms:modified xsi:type="dcterms:W3CDTF">2020-11-11T05:36:46Z</dcterms:modified>
</cp:coreProperties>
</file>