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3" r:id="rId2"/>
    <p:sldId id="294" r:id="rId3"/>
    <p:sldId id="368" r:id="rId4"/>
    <p:sldId id="369" r:id="rId5"/>
    <p:sldId id="370" r:id="rId6"/>
    <p:sldId id="359" r:id="rId7"/>
    <p:sldId id="357" r:id="rId8"/>
    <p:sldId id="302" r:id="rId9"/>
    <p:sldId id="365" r:id="rId10"/>
    <p:sldId id="367" r:id="rId11"/>
    <p:sldId id="314" r:id="rId12"/>
    <p:sldId id="371" r:id="rId13"/>
    <p:sldId id="321" r:id="rId14"/>
    <p:sldId id="317" r:id="rId15"/>
    <p:sldId id="372" r:id="rId16"/>
    <p:sldId id="360" r:id="rId17"/>
    <p:sldId id="36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003399"/>
    <a:srgbClr val="DDDDDD"/>
    <a:srgbClr val="ECECE0"/>
    <a:srgbClr val="000099"/>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108" d="100"/>
          <a:sy n="108" d="100"/>
        </p:scale>
        <p:origin x="166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1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BB11FFF-2F3E-4457-9381-75B018DA3215}" type="slidenum">
              <a:rPr lang="en-US"/>
              <a:pPr>
                <a:defRPr/>
              </a:pPr>
              <a:t>‹#›</a:t>
            </a:fld>
            <a:endParaRPr lang="en-US"/>
          </a:p>
        </p:txBody>
      </p:sp>
    </p:spTree>
    <p:extLst>
      <p:ext uri="{BB962C8B-B14F-4D97-AF65-F5344CB8AC3E}">
        <p14:creationId xmlns:p14="http://schemas.microsoft.com/office/powerpoint/2010/main" val="156707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6C13BFC-346B-41A6-8507-97D3DB1765E9}" type="slidenum">
              <a:rPr lang="en-US"/>
              <a:pPr>
                <a:defRPr/>
              </a:pPr>
              <a:t>‹#›</a:t>
            </a:fld>
            <a:endParaRPr lang="en-US"/>
          </a:p>
        </p:txBody>
      </p:sp>
    </p:spTree>
    <p:extLst>
      <p:ext uri="{BB962C8B-B14F-4D97-AF65-F5344CB8AC3E}">
        <p14:creationId xmlns:p14="http://schemas.microsoft.com/office/powerpoint/2010/main" val="1692758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9A3451-AFE0-43F9-883F-96502CF20F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58763"/>
            <a:ext cx="2057400" cy="5918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58763"/>
            <a:ext cx="6019800" cy="5918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EF1944-375F-47BA-AEAA-5ED845BB0F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7315200" cy="944562"/>
          </a:xfrm>
        </p:spPr>
        <p:txBody>
          <a:bodyPr/>
          <a:lstStyle/>
          <a:p>
            <a:r>
              <a:rPr lang="ru-RU"/>
              <a:t>Образец заголовка</a:t>
            </a:r>
          </a:p>
        </p:txBody>
      </p:sp>
      <p:sp>
        <p:nvSpPr>
          <p:cNvPr id="3" name="Текст 2"/>
          <p:cNvSpPr>
            <a:spLocks noGrp="1"/>
          </p:cNvSpPr>
          <p:nvPr>
            <p:ph type="body" sz="half" idx="1"/>
          </p:nvPr>
        </p:nvSpPr>
        <p:spPr>
          <a:xfrm>
            <a:off x="457200" y="1524000"/>
            <a:ext cx="4038600" cy="4652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524000"/>
            <a:ext cx="4038600" cy="4652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11AA52-D143-4170-A043-AA64EE2EFD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7315200" cy="944562"/>
          </a:xfrm>
        </p:spPr>
        <p:txBody>
          <a:bodyPr/>
          <a:lstStyle/>
          <a:p>
            <a:r>
              <a:rPr lang="ru-RU"/>
              <a:t>Образец заголовка</a:t>
            </a:r>
          </a:p>
        </p:txBody>
      </p:sp>
      <p:sp>
        <p:nvSpPr>
          <p:cNvPr id="3" name="Таблица 2"/>
          <p:cNvSpPr>
            <a:spLocks noGrp="1"/>
          </p:cNvSpPr>
          <p:nvPr>
            <p:ph type="tbl" idx="1"/>
          </p:nvPr>
        </p:nvSpPr>
        <p:spPr>
          <a:xfrm>
            <a:off x="457200" y="1524000"/>
            <a:ext cx="8229600" cy="4652963"/>
          </a:xfrm>
        </p:spPr>
        <p:txBody>
          <a:bodyPr/>
          <a:lstStyle/>
          <a:p>
            <a:pPr lvl="0"/>
            <a:r>
              <a:rPr lang="ru-RU" noProof="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826CA0-3634-47CE-BB22-FCDA473B7F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7315200" cy="944562"/>
          </a:xfrm>
        </p:spPr>
        <p:txBody>
          <a:bodyPr/>
          <a:lstStyle/>
          <a:p>
            <a:r>
              <a:rPr lang="ru-RU"/>
              <a:t>Образец заголовка</a:t>
            </a:r>
          </a:p>
        </p:txBody>
      </p:sp>
      <p:sp>
        <p:nvSpPr>
          <p:cNvPr id="3" name="Диаграмма 2"/>
          <p:cNvSpPr>
            <a:spLocks noGrp="1"/>
          </p:cNvSpPr>
          <p:nvPr>
            <p:ph type="chart" idx="1"/>
          </p:nvPr>
        </p:nvSpPr>
        <p:spPr>
          <a:xfrm>
            <a:off x="457200" y="1524000"/>
            <a:ext cx="8229600" cy="4652963"/>
          </a:xfrm>
        </p:spPr>
        <p:txBody>
          <a:bodyPr/>
          <a:lstStyle/>
          <a:p>
            <a:pPr lvl="0"/>
            <a:r>
              <a:rPr lang="ru-RU" noProof="0"/>
              <a:t>Вставка диаграммы</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14FED-9D93-4AF2-8C2E-6FA366CAD91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7315200" cy="944562"/>
          </a:xfrm>
        </p:spPr>
        <p:txBody>
          <a:bodyPr/>
          <a:lstStyle/>
          <a:p>
            <a:r>
              <a:rPr lang="ru-RU"/>
              <a:t>Образец заголовка</a:t>
            </a:r>
          </a:p>
        </p:txBody>
      </p:sp>
      <p:sp>
        <p:nvSpPr>
          <p:cNvPr id="3" name="Рисунок SmartArt 2"/>
          <p:cNvSpPr>
            <a:spLocks noGrp="1"/>
          </p:cNvSpPr>
          <p:nvPr>
            <p:ph type="dgm" idx="1"/>
          </p:nvPr>
        </p:nvSpPr>
        <p:spPr>
          <a:xfrm>
            <a:off x="457200" y="1524000"/>
            <a:ext cx="8229600" cy="4652963"/>
          </a:xfrm>
        </p:spPr>
        <p:txBody>
          <a:bodyPr/>
          <a:lstStyle/>
          <a:p>
            <a:pPr lvl="0"/>
            <a:r>
              <a:rPr lang="ru-RU" noProof="0"/>
              <a:t>Вставка рисунка SmartArt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D2FA2-EEE7-4D04-ABBB-A99F199586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67528-8A79-449E-9AC4-D18799AE61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524000"/>
            <a:ext cx="4038600" cy="465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524000"/>
            <a:ext cx="4038600" cy="465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95F408-C042-4D76-AF3E-402D59914F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514C45-EE6D-4518-ACB0-08438EFD9B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25CC05-2F8C-4177-802B-A6D02094C8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DA1E13-2263-4F24-BE64-DB8A57BCA3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3C037-B684-473A-99F5-5A8F5DB116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4ACB4D-45ED-4585-B10A-DC1AD6D4F1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F5DB9-9B86-4AEA-9F3F-8DEA9743C0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2286000" y="0"/>
            <a:ext cx="2287588" cy="6858000"/>
            <a:chOff x="1440" y="0"/>
            <a:chExt cx="1441" cy="3125"/>
          </a:xfrm>
        </p:grpSpPr>
        <p:sp>
          <p:nvSpPr>
            <p:cNvPr id="1032" name="Rectangle 8"/>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sp>
          <p:nvSpPr>
            <p:cNvPr id="1033" name="Rectangle 9"/>
            <p:cNvSpPr>
              <a:spLocks noChangeArrowheads="1"/>
            </p:cNvSpPr>
            <p:nvPr userDrawn="1"/>
          </p:nvSpPr>
          <p:spPr bwMode="ltGray">
            <a:xfrm>
              <a:off x="1681" y="0"/>
              <a:ext cx="1053" cy="3125"/>
            </a:xfrm>
            <a:prstGeom prst="rect">
              <a:avLst/>
            </a:prstGeom>
            <a:gradFill rotWithShape="1">
              <a:gsLst>
                <a:gs pos="0">
                  <a:schemeClr val="accent2">
                    <a:gamma/>
                    <a:tint val="0"/>
                    <a:invGamma/>
                    <a:alpha val="0"/>
                  </a:schemeClr>
                </a:gs>
                <a:gs pos="50000">
                  <a:schemeClr val="accent2">
                    <a:alpha val="20000"/>
                  </a:schemeClr>
                </a:gs>
                <a:gs pos="100000">
                  <a:schemeClr val="accent2">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sp>
          <p:nvSpPr>
            <p:cNvPr id="1034" name="Rectangle 10"/>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grpSp>
      <p:grpSp>
        <p:nvGrpSpPr>
          <p:cNvPr id="1035" name="Group 11"/>
          <p:cNvGrpSpPr>
            <a:grpSpLocks/>
          </p:cNvGrpSpPr>
          <p:nvPr/>
        </p:nvGrpSpPr>
        <p:grpSpPr bwMode="auto">
          <a:xfrm>
            <a:off x="4575175" y="0"/>
            <a:ext cx="2286000" cy="5137150"/>
            <a:chOff x="2882" y="0"/>
            <a:chExt cx="1440" cy="2341"/>
          </a:xfrm>
        </p:grpSpPr>
        <p:sp>
          <p:nvSpPr>
            <p:cNvPr id="2" name="Rectangle 12"/>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sp>
          <p:nvSpPr>
            <p:cNvPr id="1037" name="Rectangle 13"/>
            <p:cNvSpPr>
              <a:spLocks noChangeArrowheads="1"/>
            </p:cNvSpPr>
            <p:nvPr userDrawn="1"/>
          </p:nvSpPr>
          <p:spPr bwMode="ltGray">
            <a:xfrm>
              <a:off x="2882" y="0"/>
              <a:ext cx="810" cy="2341"/>
            </a:xfrm>
            <a:prstGeom prst="rect">
              <a:avLst/>
            </a:prstGeom>
            <a:gradFill rotWithShape="1">
              <a:gsLst>
                <a:gs pos="0">
                  <a:schemeClr val="hlink">
                    <a:gamma/>
                    <a:tint val="0"/>
                    <a:invGamma/>
                    <a:alpha val="0"/>
                  </a:schemeClr>
                </a:gs>
                <a:gs pos="50000">
                  <a:schemeClr val="hlink">
                    <a:alpha val="20000"/>
                  </a:schemeClr>
                </a:gs>
                <a:gs pos="100000">
                  <a:schemeClr val="hlink">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sp>
          <p:nvSpPr>
            <p:cNvPr id="1038" name="Rectangle 14"/>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grpSp>
      <p:grpSp>
        <p:nvGrpSpPr>
          <p:cNvPr id="1039" name="Group 15"/>
          <p:cNvGrpSpPr>
            <a:grpSpLocks/>
          </p:cNvGrpSpPr>
          <p:nvPr/>
        </p:nvGrpSpPr>
        <p:grpSpPr bwMode="auto">
          <a:xfrm>
            <a:off x="6858000" y="0"/>
            <a:ext cx="2286000" cy="6831013"/>
            <a:chOff x="4320" y="0"/>
            <a:chExt cx="1440" cy="3113"/>
          </a:xfrm>
        </p:grpSpPr>
        <p:sp>
          <p:nvSpPr>
            <p:cNvPr id="1040" name="Rectangle 16"/>
            <p:cNvSpPr>
              <a:spLocks noChangeArrowheads="1"/>
            </p:cNvSpPr>
            <p:nvPr userDrawn="1"/>
          </p:nvSpPr>
          <p:spPr bwMode="ltGray">
            <a:xfrm>
              <a:off x="4320" y="0"/>
              <a:ext cx="112"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grpSp>
          <p:nvGrpSpPr>
            <p:cNvPr id="1056" name="Group 17"/>
            <p:cNvGrpSpPr>
              <a:grpSpLocks/>
            </p:cNvGrpSpPr>
            <p:nvPr userDrawn="1"/>
          </p:nvGrpSpPr>
          <p:grpSpPr bwMode="auto">
            <a:xfrm>
              <a:off x="4320" y="0"/>
              <a:ext cx="1440" cy="3113"/>
              <a:chOff x="4320" y="0"/>
              <a:chExt cx="1440" cy="3113"/>
            </a:xfrm>
          </p:grpSpPr>
          <p:sp>
            <p:nvSpPr>
              <p:cNvPr id="1042" name="Rectangle 18"/>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sp>
            <p:nvSpPr>
              <p:cNvPr id="1043" name="Rectangle 19"/>
              <p:cNvSpPr>
                <a:spLocks noChangeArrowheads="1"/>
              </p:cNvSpPr>
              <p:nvPr userDrawn="1"/>
            </p:nvSpPr>
            <p:spPr bwMode="ltGray">
              <a:xfrm>
                <a:off x="5420" y="0"/>
                <a:ext cx="340"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sp>
            <p:nvSpPr>
              <p:cNvPr id="1044" name="Rectangle 20"/>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grpSp>
      </p:grpSp>
      <p:grpSp>
        <p:nvGrpSpPr>
          <p:cNvPr id="1045" name="Group 21"/>
          <p:cNvGrpSpPr>
            <a:grpSpLocks/>
          </p:cNvGrpSpPr>
          <p:nvPr/>
        </p:nvGrpSpPr>
        <p:grpSpPr bwMode="auto">
          <a:xfrm>
            <a:off x="0" y="0"/>
            <a:ext cx="2286000" cy="5135563"/>
            <a:chOff x="0" y="0"/>
            <a:chExt cx="1440" cy="2340"/>
          </a:xfrm>
        </p:grpSpPr>
        <p:sp>
          <p:nvSpPr>
            <p:cNvPr id="1046" name="Rectangle 22"/>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sp>
          <p:nvSpPr>
            <p:cNvPr id="1047" name="Rectangle 23"/>
            <p:cNvSpPr>
              <a:spLocks noChangeArrowheads="1"/>
            </p:cNvSpPr>
            <p:nvPr userDrawn="1"/>
          </p:nvSpPr>
          <p:spPr bwMode="ltGray">
            <a:xfrm>
              <a:off x="1338" y="0"/>
              <a:ext cx="102"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sp>
          <p:nvSpPr>
            <p:cNvPr id="1048" name="Rectangle 24"/>
            <p:cNvSpPr>
              <a:spLocks noChangeArrowheads="1"/>
            </p:cNvSpPr>
            <p:nvPr userDrawn="1"/>
          </p:nvSpPr>
          <p:spPr bwMode="ltGray">
            <a:xfrm>
              <a:off x="0" y="0"/>
              <a:ext cx="486"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sp>
          <p:nvSpPr>
            <p:cNvPr id="1049" name="Rectangle 25"/>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ru-RU">
                <a:cs typeface="+mn-cs"/>
              </a:endParaRPr>
            </a:p>
          </p:txBody>
        </p:sp>
      </p:grpSp>
      <p:grpSp>
        <p:nvGrpSpPr>
          <p:cNvPr id="1069" name="Group 45"/>
          <p:cNvGrpSpPr>
            <a:grpSpLocks/>
          </p:cNvGrpSpPr>
          <p:nvPr/>
        </p:nvGrpSpPr>
        <p:grpSpPr bwMode="auto">
          <a:xfrm>
            <a:off x="0" y="0"/>
            <a:ext cx="9144000" cy="171450"/>
            <a:chOff x="0" y="0"/>
            <a:chExt cx="5760" cy="108"/>
          </a:xfrm>
        </p:grpSpPr>
        <p:sp>
          <p:nvSpPr>
            <p:cNvPr id="1050" name="Rectangle 26"/>
            <p:cNvSpPr>
              <a:spLocks noChangeArrowheads="1"/>
            </p:cNvSpPr>
            <p:nvPr userDrawn="1"/>
          </p:nvSpPr>
          <p:spPr bwMode="gray">
            <a:xfrm>
              <a:off x="0" y="0"/>
              <a:ext cx="1440" cy="108"/>
            </a:xfrm>
            <a:prstGeom prst="rect">
              <a:avLst/>
            </a:prstGeom>
            <a:solidFill>
              <a:schemeClr val="accent1"/>
            </a:solidFill>
            <a:ln w="9525">
              <a:noFill/>
              <a:miter lim="800000"/>
              <a:headEnd/>
              <a:tailEnd/>
            </a:ln>
            <a:effectLst/>
          </p:spPr>
          <p:txBody>
            <a:bodyPr wrap="none" anchor="ctr"/>
            <a:lstStyle/>
            <a:p>
              <a:pPr>
                <a:defRPr/>
              </a:pPr>
              <a:endParaRPr lang="ru-RU">
                <a:cs typeface="+mn-cs"/>
              </a:endParaRPr>
            </a:p>
          </p:txBody>
        </p:sp>
        <p:sp>
          <p:nvSpPr>
            <p:cNvPr id="1051" name="Rectangle 27"/>
            <p:cNvSpPr>
              <a:spLocks noChangeArrowheads="1"/>
            </p:cNvSpPr>
            <p:nvPr userDrawn="1"/>
          </p:nvSpPr>
          <p:spPr bwMode="gray">
            <a:xfrm>
              <a:off x="1440" y="0"/>
              <a:ext cx="1441" cy="108"/>
            </a:xfrm>
            <a:prstGeom prst="rect">
              <a:avLst/>
            </a:prstGeom>
            <a:solidFill>
              <a:schemeClr val="accent2"/>
            </a:solidFill>
            <a:ln w="9525">
              <a:noFill/>
              <a:miter lim="800000"/>
              <a:headEnd/>
              <a:tailEnd/>
            </a:ln>
            <a:effectLst/>
          </p:spPr>
          <p:txBody>
            <a:bodyPr wrap="none" anchor="ctr"/>
            <a:lstStyle/>
            <a:p>
              <a:pPr>
                <a:defRPr/>
              </a:pPr>
              <a:endParaRPr lang="ru-RU">
                <a:cs typeface="+mn-cs"/>
              </a:endParaRPr>
            </a:p>
          </p:txBody>
        </p:sp>
        <p:sp>
          <p:nvSpPr>
            <p:cNvPr id="1052" name="Rectangle 28"/>
            <p:cNvSpPr>
              <a:spLocks noChangeArrowheads="1"/>
            </p:cNvSpPr>
            <p:nvPr userDrawn="1"/>
          </p:nvSpPr>
          <p:spPr bwMode="gray">
            <a:xfrm>
              <a:off x="2882" y="0"/>
              <a:ext cx="1440" cy="108"/>
            </a:xfrm>
            <a:prstGeom prst="rect">
              <a:avLst/>
            </a:prstGeom>
            <a:solidFill>
              <a:schemeClr val="hlink"/>
            </a:solidFill>
            <a:ln w="9525">
              <a:noFill/>
              <a:miter lim="800000"/>
              <a:headEnd/>
              <a:tailEnd/>
            </a:ln>
            <a:effectLst/>
          </p:spPr>
          <p:txBody>
            <a:bodyPr wrap="none" anchor="ctr"/>
            <a:lstStyle/>
            <a:p>
              <a:pPr>
                <a:defRPr/>
              </a:pPr>
              <a:endParaRPr lang="ru-RU">
                <a:cs typeface="+mn-cs"/>
              </a:endParaRPr>
            </a:p>
          </p:txBody>
        </p:sp>
        <p:sp>
          <p:nvSpPr>
            <p:cNvPr id="1053" name="Rectangle 29"/>
            <p:cNvSpPr>
              <a:spLocks noChangeArrowheads="1"/>
            </p:cNvSpPr>
            <p:nvPr userDrawn="1"/>
          </p:nvSpPr>
          <p:spPr bwMode="gray">
            <a:xfrm>
              <a:off x="4320" y="0"/>
              <a:ext cx="1440" cy="108"/>
            </a:xfrm>
            <a:prstGeom prst="rect">
              <a:avLst/>
            </a:prstGeom>
            <a:solidFill>
              <a:schemeClr val="folHlink"/>
            </a:solidFill>
            <a:ln w="9525">
              <a:noFill/>
              <a:miter lim="800000"/>
              <a:headEnd/>
              <a:tailEnd/>
            </a:ln>
            <a:effectLst/>
          </p:spPr>
          <p:txBody>
            <a:bodyPr wrap="none" anchor="ctr"/>
            <a:lstStyle/>
            <a:p>
              <a:pPr>
                <a:defRPr/>
              </a:pPr>
              <a:endParaRPr lang="ru-RU">
                <a:cs typeface="+mn-cs"/>
              </a:endParaRPr>
            </a:p>
          </p:txBody>
        </p:sp>
      </p:grpSp>
      <p:sp>
        <p:nvSpPr>
          <p:cNvPr id="3" name="Rectangle 3"/>
          <p:cNvSpPr>
            <a:spLocks noGrp="1" noChangeArrowheads="1"/>
          </p:cNvSpPr>
          <p:nvPr>
            <p:ph type="body" idx="1"/>
          </p:nvPr>
        </p:nvSpPr>
        <p:spPr bwMode="gray">
          <a:xfrm>
            <a:off x="457200" y="1524000"/>
            <a:ext cx="8229600" cy="4652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8073C2A-C0E3-47CE-85E1-66EAC2D42947}" type="slidenum">
              <a:rPr lang="en-US"/>
              <a:pPr>
                <a:defRPr/>
              </a:pPr>
              <a:t>‹#›</a:t>
            </a:fld>
            <a:endParaRPr lang="en-US"/>
          </a:p>
        </p:txBody>
      </p:sp>
      <p:grpSp>
        <p:nvGrpSpPr>
          <p:cNvPr id="4" name="Group 46"/>
          <p:cNvGrpSpPr>
            <a:grpSpLocks/>
          </p:cNvGrpSpPr>
          <p:nvPr/>
        </p:nvGrpSpPr>
        <p:grpSpPr bwMode="auto">
          <a:xfrm>
            <a:off x="0" y="176213"/>
            <a:ext cx="7696200" cy="1117600"/>
            <a:chOff x="0" y="111"/>
            <a:chExt cx="4848" cy="768"/>
          </a:xfrm>
        </p:grpSpPr>
        <p:sp>
          <p:nvSpPr>
            <p:cNvPr id="1063" name="Rectangle 39"/>
            <p:cNvSpPr>
              <a:spLocks noChangeArrowheads="1"/>
            </p:cNvSpPr>
            <p:nvPr userDrawn="1"/>
          </p:nvSpPr>
          <p:spPr bwMode="hidden">
            <a:xfrm rot="-5400000">
              <a:off x="2394" y="-1578"/>
              <a:ext cx="60" cy="4848"/>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a:defRPr/>
              </a:pPr>
              <a:endParaRPr lang="ru-RU">
                <a:cs typeface="+mn-cs"/>
              </a:endParaRPr>
            </a:p>
          </p:txBody>
        </p:sp>
        <p:grpSp>
          <p:nvGrpSpPr>
            <p:cNvPr id="1041" name="Group 44"/>
            <p:cNvGrpSpPr>
              <a:grpSpLocks/>
            </p:cNvGrpSpPr>
            <p:nvPr userDrawn="1"/>
          </p:nvGrpSpPr>
          <p:grpSpPr bwMode="auto">
            <a:xfrm>
              <a:off x="0" y="111"/>
              <a:ext cx="4327" cy="768"/>
              <a:chOff x="0" y="111"/>
              <a:chExt cx="4327" cy="768"/>
            </a:xfrm>
          </p:grpSpPr>
          <p:sp>
            <p:nvSpPr>
              <p:cNvPr id="1065" name="Rectangle 41"/>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a:defRPr/>
                </a:pPr>
                <a:endParaRPr lang="ru-RU">
                  <a:cs typeface="+mn-cs"/>
                </a:endParaRPr>
              </a:p>
            </p:txBody>
          </p:sp>
          <p:sp>
            <p:nvSpPr>
              <p:cNvPr id="1066" name="Rectangle 42"/>
              <p:cNvSpPr>
                <a:spLocks noChangeArrowheads="1"/>
              </p:cNvSpPr>
              <p:nvPr userDrawn="1"/>
            </p:nvSpPr>
            <p:spPr bwMode="hidden">
              <a:xfrm rot="-5400000">
                <a:off x="1754" y="-1643"/>
                <a:ext cx="181" cy="3690"/>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a:defRPr/>
                </a:pPr>
                <a:endParaRPr lang="ru-RU">
                  <a:cs typeface="+mn-cs"/>
                </a:endParaRPr>
              </a:p>
            </p:txBody>
          </p:sp>
          <p:sp>
            <p:nvSpPr>
              <p:cNvPr id="1067" name="Rectangle 43"/>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a:defRPr/>
                </a:pPr>
                <a:endParaRPr lang="ru-RU">
                  <a:cs typeface="+mn-cs"/>
                </a:endParaRPr>
              </a:p>
            </p:txBody>
          </p:sp>
        </p:grpSp>
      </p:grpSp>
      <p:sp>
        <p:nvSpPr>
          <p:cNvPr id="1036" name="Rectangle 2"/>
          <p:cNvSpPr>
            <a:spLocks noGrp="1" noChangeArrowheads="1"/>
          </p:cNvSpPr>
          <p:nvPr>
            <p:ph type="title"/>
          </p:nvPr>
        </p:nvSpPr>
        <p:spPr bwMode="gray">
          <a:xfrm>
            <a:off x="457200" y="258763"/>
            <a:ext cx="73152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71" name="Rectangle 47"/>
          <p:cNvSpPr>
            <a:spLocks noChangeArrowheads="1"/>
          </p:cNvSpPr>
          <p:nvPr/>
        </p:nvSpPr>
        <p:spPr bwMode="gray">
          <a:xfrm>
            <a:off x="0" y="6751638"/>
            <a:ext cx="9144000" cy="106362"/>
          </a:xfrm>
          <a:prstGeom prst="rect">
            <a:avLst/>
          </a:prstGeom>
          <a:solidFill>
            <a:srgbClr val="C0C0C0"/>
          </a:solidFill>
          <a:ln w="9525">
            <a:noFill/>
            <a:miter lim="800000"/>
            <a:headEnd/>
            <a:tailEnd/>
          </a:ln>
          <a:effectLst/>
        </p:spPr>
        <p:txBody>
          <a:bodyPr wrap="none" anchor="ctr"/>
          <a:lstStyle/>
          <a:p>
            <a:pPr>
              <a:defRPr/>
            </a:pPr>
            <a:endParaRPr lang="ru-RU">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69"/>
                                        </p:tgtEl>
                                        <p:attrNameLst>
                                          <p:attrName>style.visibility</p:attrName>
                                        </p:attrNameLst>
                                      </p:cBhvr>
                                      <p:to>
                                        <p:strVal val="visible"/>
                                      </p:to>
                                    </p:set>
                                    <p:anim calcmode="lin" valueType="num">
                                      <p:cBhvr>
                                        <p:cTn id="7" dur="700" fill="hold"/>
                                        <p:tgtEl>
                                          <p:spTgt spid="1069"/>
                                        </p:tgtEl>
                                        <p:attrNameLst>
                                          <p:attrName>ppt_x</p:attrName>
                                        </p:attrNameLst>
                                      </p:cBhvr>
                                      <p:tavLst>
                                        <p:tav tm="0">
                                          <p:val>
                                            <p:strVal val="#ppt_x-.2"/>
                                          </p:val>
                                        </p:tav>
                                        <p:tav tm="100000">
                                          <p:val>
                                            <p:strVal val="#ppt_x"/>
                                          </p:val>
                                        </p:tav>
                                      </p:tavLst>
                                    </p:anim>
                                    <p:anim calcmode="lin" valueType="num">
                                      <p:cBhvr>
                                        <p:cTn id="8" dur="700" fill="hold"/>
                                        <p:tgtEl>
                                          <p:spTgt spid="1069"/>
                                        </p:tgtEl>
                                        <p:attrNameLst>
                                          <p:attrName>ppt_y</p:attrName>
                                        </p:attrNameLst>
                                      </p:cBhvr>
                                      <p:tavLst>
                                        <p:tav tm="0">
                                          <p:val>
                                            <p:strVal val="#ppt_y"/>
                                          </p:val>
                                        </p:tav>
                                        <p:tav tm="100000">
                                          <p:val>
                                            <p:strVal val="#ppt_y"/>
                                          </p:val>
                                        </p:tav>
                                      </p:tavLst>
                                    </p:anim>
                                    <p:animEffect transition="in" filter="wipe(right)" prLst="gradientSize: 0.1">
                                      <p:cBhvr>
                                        <p:cTn id="9" dur="700"/>
                                        <p:tgtEl>
                                          <p:spTgt spid="1069"/>
                                        </p:tgtEl>
                                      </p:cBhvr>
                                    </p:animEffect>
                                  </p:childTnLst>
                                </p:cTn>
                              </p:par>
                            </p:childTnLst>
                          </p:cTn>
                        </p:par>
                        <p:par>
                          <p:cTn id="10" fill="hold">
                            <p:stCondLst>
                              <p:cond delay="700"/>
                            </p:stCondLst>
                            <p:childTnLst>
                              <p:par>
                                <p:cTn id="11" presetID="22" presetClass="entr" presetSubtype="1" fill="hold" nodeType="afterEffect">
                                  <p:stCondLst>
                                    <p:cond delay="0"/>
                                  </p:stCondLst>
                                  <p:childTnLst>
                                    <p:set>
                                      <p:cBhvr>
                                        <p:cTn id="12" dur="1" fill="hold">
                                          <p:stCondLst>
                                            <p:cond delay="0"/>
                                          </p:stCondLst>
                                        </p:cTn>
                                        <p:tgtEl>
                                          <p:spTgt spid="1045"/>
                                        </p:tgtEl>
                                        <p:attrNameLst>
                                          <p:attrName>style.visibility</p:attrName>
                                        </p:attrNameLst>
                                      </p:cBhvr>
                                      <p:to>
                                        <p:strVal val="visible"/>
                                      </p:to>
                                    </p:set>
                                    <p:animEffect transition="in" filter="wipe(up)">
                                      <p:cBhvr>
                                        <p:cTn id="13" dur="500"/>
                                        <p:tgtEl>
                                          <p:spTgt spid="1045"/>
                                        </p:tgtEl>
                                      </p:cBhvr>
                                    </p:animEffect>
                                  </p:childTnLst>
                                </p:cTn>
                              </p:par>
                              <p:par>
                                <p:cTn id="14" presetID="22" presetClass="entr" presetSubtype="1" fill="hold" nodeType="withEffect">
                                  <p:stCondLst>
                                    <p:cond delay="100"/>
                                  </p:stCondLst>
                                  <p:childTnLst>
                                    <p:set>
                                      <p:cBhvr>
                                        <p:cTn id="15" dur="1" fill="hold">
                                          <p:stCondLst>
                                            <p:cond delay="0"/>
                                          </p:stCondLst>
                                        </p:cTn>
                                        <p:tgtEl>
                                          <p:spTgt spid="1035"/>
                                        </p:tgtEl>
                                        <p:attrNameLst>
                                          <p:attrName>style.visibility</p:attrName>
                                        </p:attrNameLst>
                                      </p:cBhvr>
                                      <p:to>
                                        <p:strVal val="visible"/>
                                      </p:to>
                                    </p:set>
                                    <p:animEffect transition="in" filter="wipe(up)">
                                      <p:cBhvr>
                                        <p:cTn id="16" dur="500"/>
                                        <p:tgtEl>
                                          <p:spTgt spid="1035"/>
                                        </p:tgtEl>
                                      </p:cBhvr>
                                    </p:animEffect>
                                  </p:childTnLst>
                                </p:cTn>
                              </p:par>
                              <p:par>
                                <p:cTn id="17" presetID="22" presetClass="entr" presetSubtype="1" fill="hold" nodeType="withEffect">
                                  <p:stCondLst>
                                    <p:cond delay="300"/>
                                  </p:stCondLst>
                                  <p:childTnLst>
                                    <p:set>
                                      <p:cBhvr>
                                        <p:cTn id="18" dur="1" fill="hold">
                                          <p:stCondLst>
                                            <p:cond delay="0"/>
                                          </p:stCondLst>
                                        </p:cTn>
                                        <p:tgtEl>
                                          <p:spTgt spid="1031"/>
                                        </p:tgtEl>
                                        <p:attrNameLst>
                                          <p:attrName>style.visibility</p:attrName>
                                        </p:attrNameLst>
                                      </p:cBhvr>
                                      <p:to>
                                        <p:strVal val="visible"/>
                                      </p:to>
                                    </p:set>
                                    <p:animEffect transition="in" filter="wipe(up)">
                                      <p:cBhvr>
                                        <p:cTn id="19" dur="500"/>
                                        <p:tgtEl>
                                          <p:spTgt spid="1031"/>
                                        </p:tgtEl>
                                      </p:cBhvr>
                                    </p:animEffect>
                                  </p:childTnLst>
                                </p:cTn>
                              </p:par>
                              <p:par>
                                <p:cTn id="20" presetID="22" presetClass="entr" presetSubtype="1" fill="hold" nodeType="withEffect">
                                  <p:stCondLst>
                                    <p:cond delay="600"/>
                                  </p:stCondLst>
                                  <p:childTnLst>
                                    <p:set>
                                      <p:cBhvr>
                                        <p:cTn id="21" dur="1" fill="hold">
                                          <p:stCondLst>
                                            <p:cond delay="0"/>
                                          </p:stCondLst>
                                        </p:cTn>
                                        <p:tgtEl>
                                          <p:spTgt spid="1039"/>
                                        </p:tgtEl>
                                        <p:attrNameLst>
                                          <p:attrName>style.visibility</p:attrName>
                                        </p:attrNameLst>
                                      </p:cBhvr>
                                      <p:to>
                                        <p:strVal val="visible"/>
                                      </p:to>
                                    </p:set>
                                    <p:animEffect transition="in" filter="wipe(up)">
                                      <p:cBhvr>
                                        <p:cTn id="22"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1077;&#1082;&#1072;&#1090;&#1077;&#1088;&#1080;&#1085;&#1073;&#1091;&#1088;&#1075;.&#1088;&#1092;/file/b1850fa30bfaa51b310b21fd26c09a5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1089;&#1072;&#1081;&#1090;&#1086;&#1073;&#1088;&#1072;&#1079;&#1086;&#1074;&#1072;&#1085;&#1080;&#1103;.&#1088;&#1092;/"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WordArt 4"/>
          <p:cNvSpPr>
            <a:spLocks noChangeArrowheads="1" noChangeShapeType="1" noTextEdit="1"/>
          </p:cNvSpPr>
          <p:nvPr/>
        </p:nvSpPr>
        <p:spPr bwMode="auto">
          <a:xfrm>
            <a:off x="683568" y="620688"/>
            <a:ext cx="8093075" cy="3600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fromWordArt="1"/>
          <a:lstStyle/>
          <a:p>
            <a:pPr algn="ctr"/>
            <a:endParaRPr lang="ru-RU" sz="4000" b="1" kern="10"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a:endParaRPr>
          </a:p>
          <a:p>
            <a:pPr algn="ctr"/>
            <a:endParaRPr lang="ru-RU" sz="4000" b="1" kern="10"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a:endParaRPr>
          </a:p>
          <a:p>
            <a:pPr algn="ctr"/>
            <a:r>
              <a:rPr lang="ru-RU" sz="4000" b="1" kern="10"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a:rPr>
              <a:t>Комплектование МДОО</a:t>
            </a:r>
          </a:p>
          <a:p>
            <a:pPr algn="ctr"/>
            <a:r>
              <a:rPr lang="ru-RU" sz="4000" b="1" kern="10"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a:rPr>
              <a:t>г</a:t>
            </a:r>
            <a:r>
              <a:rPr lang="ru-RU" sz="4000" b="1" kern="1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cs typeface="Arial"/>
              </a:rPr>
              <a:t>. Екатеринбурга</a:t>
            </a:r>
          </a:p>
          <a:p>
            <a:pPr algn="ctr"/>
            <a:r>
              <a:rPr lang="en-US" sz="4000" b="1" kern="1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cs typeface="Arial"/>
              </a:rPr>
              <a:t>2021</a:t>
            </a:r>
            <a:r>
              <a:rPr lang="ru-RU" sz="4000" b="1" kern="1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cs typeface="Arial"/>
              </a:rPr>
              <a:t>г</a:t>
            </a:r>
            <a:r>
              <a:rPr lang="en-US" sz="4000" b="1" kern="1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cs typeface="Arial"/>
              </a:rPr>
              <a:t>-2022</a:t>
            </a:r>
            <a:r>
              <a:rPr lang="ru-RU" sz="4000" b="1" kern="1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cs typeface="Arial"/>
              </a:rPr>
              <a:t>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2"/>
            <a:ext cx="8435280" cy="1298029"/>
          </a:xfrm>
        </p:spPr>
        <p:txBody>
          <a:bodyPr/>
          <a:lstStyle/>
          <a:p>
            <a:pPr algn="ctr"/>
            <a:r>
              <a:rPr lang="ru-RU" sz="4000" dirty="0">
                <a:effectLst>
                  <a:outerShdw blurRad="38100" dist="38100" dir="2700000" algn="tl">
                    <a:srgbClr val="000000">
                      <a:alpha val="43137"/>
                    </a:srgbClr>
                  </a:outerShdw>
                </a:effectLst>
              </a:rPr>
              <a:t>Организация питания в МДОО:</a:t>
            </a:r>
          </a:p>
        </p:txBody>
      </p:sp>
      <p:sp>
        <p:nvSpPr>
          <p:cNvPr id="5" name="Объект 2">
            <a:extLst>
              <a:ext uri="{FF2B5EF4-FFF2-40B4-BE49-F238E27FC236}">
                <a16:creationId xmlns:a16="http://schemas.microsoft.com/office/drawing/2014/main" id="{720E730F-25D7-414B-B9C2-B5F9836049C0}"/>
              </a:ext>
            </a:extLst>
          </p:cNvPr>
          <p:cNvSpPr>
            <a:spLocks noGrp="1"/>
          </p:cNvSpPr>
          <p:nvPr>
            <p:ph sz="half" idx="1"/>
          </p:nvPr>
        </p:nvSpPr>
        <p:spPr>
          <a:xfrm>
            <a:off x="237238" y="1700808"/>
            <a:ext cx="8686800" cy="4652963"/>
          </a:xfrm>
        </p:spPr>
        <p:txBody>
          <a:bodyPr/>
          <a:lstStyle/>
          <a:p>
            <a:pPr marL="0" indent="0" algn="just">
              <a:buNone/>
            </a:pPr>
            <a:r>
              <a:rPr lang="ru-RU" sz="2000" dirty="0"/>
              <a:t>Очень большое значение имеет правильная организация питания детей в детском дошкольном учреждении. Наше учреждение работает 10,5 часов, поэтому от того, как организовано питание, во многом зависит уровень физического и нервно-психического развития детей, а также показатели заболеваемости. </a:t>
            </a:r>
          </a:p>
          <a:p>
            <a:pPr marL="0" indent="0" algn="just">
              <a:buNone/>
            </a:pPr>
            <a:r>
              <a:rPr lang="ru-RU" sz="2000" dirty="0"/>
              <a:t>В ДОУ организовано 4-х разовое питание (завтрак, второй завтрак, обед и полдник)и в соответствии с требованиями СанПиН составлено 10-дневное меню. Блюда готовятся по технологическим картам установленного образца.</a:t>
            </a:r>
          </a:p>
          <a:p>
            <a:pPr marL="0" indent="0" algn="just">
              <a:buNone/>
            </a:pPr>
            <a:r>
              <a:rPr lang="ru-RU" sz="2000" dirty="0"/>
              <a:t>Основным принципом правильного питания дошкольников служит максимальное разнообразие пищевых рационов. В повседневное меню ДОУ включены все основные группы продуктов – мясо, рыба, молоко и молочные продукты, яйца, овощи и фрукты, кондитерские изделия, хлеб, крупы и т.д.</a:t>
            </a:r>
          </a:p>
        </p:txBody>
      </p:sp>
    </p:spTree>
    <p:extLst>
      <p:ext uri="{BB962C8B-B14F-4D97-AF65-F5344CB8AC3E}">
        <p14:creationId xmlns:p14="http://schemas.microsoft.com/office/powerpoint/2010/main" val="2230101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a:xfrm>
            <a:off x="395288" y="0"/>
            <a:ext cx="8367712" cy="1070215"/>
          </a:xfrm>
        </p:spPr>
        <p:txBody>
          <a:bodyPr/>
          <a:lstStyle/>
          <a:p>
            <a:pPr algn="ctr"/>
            <a:r>
              <a:rPr lang="ru-RU" sz="3200" dirty="0"/>
              <a:t>Нормативно – правовые документы:</a:t>
            </a:r>
            <a:endParaRPr lang="en-US" sz="3200" dirty="0"/>
          </a:p>
        </p:txBody>
      </p:sp>
      <p:sp>
        <p:nvSpPr>
          <p:cNvPr id="47107" name="Line 3"/>
          <p:cNvSpPr>
            <a:spLocks noChangeShapeType="1"/>
          </p:cNvSpPr>
          <p:nvPr/>
        </p:nvSpPr>
        <p:spPr bwMode="auto">
          <a:xfrm>
            <a:off x="1219200" y="1676400"/>
            <a:ext cx="7467600" cy="0"/>
          </a:xfrm>
          <a:prstGeom prst="line">
            <a:avLst/>
          </a:prstGeom>
          <a:noFill/>
          <a:ln w="25400">
            <a:solidFill>
              <a:schemeClr val="bg2"/>
            </a:solidFill>
            <a:prstDash val="sysDot"/>
            <a:round/>
            <a:headEnd/>
            <a:tailEnd type="oval" w="med" len="med"/>
          </a:ln>
        </p:spPr>
        <p:txBody>
          <a:bodyPr wrap="none" anchor="ctr"/>
          <a:lstStyle/>
          <a:p>
            <a:endParaRPr lang="ru-RU" dirty="0"/>
          </a:p>
        </p:txBody>
      </p:sp>
      <p:grpSp>
        <p:nvGrpSpPr>
          <p:cNvPr id="47109" name="Group 5"/>
          <p:cNvGrpSpPr>
            <a:grpSpLocks/>
          </p:cNvGrpSpPr>
          <p:nvPr/>
        </p:nvGrpSpPr>
        <p:grpSpPr bwMode="auto">
          <a:xfrm>
            <a:off x="457200" y="778879"/>
            <a:ext cx="685800" cy="679450"/>
            <a:chOff x="1296" y="1200"/>
            <a:chExt cx="432" cy="428"/>
          </a:xfrm>
        </p:grpSpPr>
        <p:grpSp>
          <p:nvGrpSpPr>
            <p:cNvPr id="47110" name="Group 6"/>
            <p:cNvGrpSpPr>
              <a:grpSpLocks/>
            </p:cNvGrpSpPr>
            <p:nvPr/>
          </p:nvGrpSpPr>
          <p:grpSpPr bwMode="auto">
            <a:xfrm>
              <a:off x="1296" y="1200"/>
              <a:ext cx="432" cy="428"/>
              <a:chOff x="662" y="1574"/>
              <a:chExt cx="480" cy="476"/>
            </a:xfrm>
          </p:grpSpPr>
          <p:grpSp>
            <p:nvGrpSpPr>
              <p:cNvPr id="47111" name="Group 7"/>
              <p:cNvGrpSpPr>
                <a:grpSpLocks/>
              </p:cNvGrpSpPr>
              <p:nvPr/>
            </p:nvGrpSpPr>
            <p:grpSpPr bwMode="auto">
              <a:xfrm>
                <a:off x="662" y="1574"/>
                <a:ext cx="480" cy="476"/>
                <a:chOff x="662" y="1574"/>
                <a:chExt cx="480" cy="476"/>
              </a:xfrm>
            </p:grpSpPr>
            <p:sp>
              <p:nvSpPr>
                <p:cNvPr id="3" name="Oval 8"/>
                <p:cNvSpPr>
                  <a:spLocks noChangeArrowheads="1"/>
                </p:cNvSpPr>
                <p:nvPr/>
              </p:nvSpPr>
              <p:spPr bwMode="gray">
                <a:xfrm>
                  <a:off x="662" y="1574"/>
                  <a:ext cx="480" cy="47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4" name="Oval 9"/>
                <p:cNvSpPr>
                  <a:spLocks noChangeArrowheads="1"/>
                </p:cNvSpPr>
                <p:nvPr/>
              </p:nvSpPr>
              <p:spPr bwMode="gray">
                <a:xfrm>
                  <a:off x="662" y="1574"/>
                  <a:ext cx="480" cy="476"/>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5" name="Oval 10"/>
                <p:cNvSpPr>
                  <a:spLocks noChangeArrowheads="1"/>
                </p:cNvSpPr>
                <p:nvPr/>
              </p:nvSpPr>
              <p:spPr bwMode="gray">
                <a:xfrm>
                  <a:off x="694" y="1605"/>
                  <a:ext cx="416" cy="41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6" name="Oval 11"/>
                <p:cNvSpPr>
                  <a:spLocks noChangeArrowheads="1"/>
                </p:cNvSpPr>
                <p:nvPr/>
              </p:nvSpPr>
              <p:spPr bwMode="gray">
                <a:xfrm>
                  <a:off x="694" y="1606"/>
                  <a:ext cx="416" cy="41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ru-RU"/>
                </a:p>
              </p:txBody>
            </p:sp>
          </p:grpSp>
          <p:grpSp>
            <p:nvGrpSpPr>
              <p:cNvPr id="47116" name="Group 12"/>
              <p:cNvGrpSpPr>
                <a:grpSpLocks/>
              </p:cNvGrpSpPr>
              <p:nvPr/>
            </p:nvGrpSpPr>
            <p:grpSpPr bwMode="auto">
              <a:xfrm>
                <a:off x="720" y="1625"/>
                <a:ext cx="376" cy="379"/>
                <a:chOff x="336" y="1049"/>
                <a:chExt cx="376" cy="379"/>
              </a:xfrm>
            </p:grpSpPr>
            <p:sp>
              <p:nvSpPr>
                <p:cNvPr id="47117" name="Oval 13"/>
                <p:cNvSpPr>
                  <a:spLocks noChangeArrowheads="1"/>
                </p:cNvSpPr>
                <p:nvPr/>
              </p:nvSpPr>
              <p:spPr bwMode="gray">
                <a:xfrm>
                  <a:off x="336" y="1056"/>
                  <a:ext cx="376" cy="372"/>
                </a:xfrm>
                <a:prstGeom prst="ellipse">
                  <a:avLst/>
                </a:prstGeom>
                <a:solidFill>
                  <a:srgbClr val="000000"/>
                </a:solidFill>
                <a:ln w="38100" algn="ctr">
                  <a:noFill/>
                  <a:round/>
                  <a:headEnd/>
                  <a:tailEnd/>
                </a:ln>
              </p:spPr>
              <p:txBody>
                <a:bodyPr anchor="ctr">
                  <a:spAutoFit/>
                </a:bodyPr>
                <a:lstStyle/>
                <a:p>
                  <a:endParaRPr lang="ru-RU"/>
                </a:p>
              </p:txBody>
            </p:sp>
            <p:grpSp>
              <p:nvGrpSpPr>
                <p:cNvPr id="47118" name="Group 14"/>
                <p:cNvGrpSpPr>
                  <a:grpSpLocks/>
                </p:cNvGrpSpPr>
                <p:nvPr/>
              </p:nvGrpSpPr>
              <p:grpSpPr bwMode="auto">
                <a:xfrm>
                  <a:off x="336" y="1049"/>
                  <a:ext cx="364" cy="361"/>
                  <a:chOff x="4166" y="1706"/>
                  <a:chExt cx="1252" cy="1252"/>
                </a:xfrm>
              </p:grpSpPr>
              <p:sp>
                <p:nvSpPr>
                  <p:cNvPr id="47119" name="Oval 1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47120" name="Oval 1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47121" name="Oval 1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47122" name="Oval 1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grpSp>
        </p:grpSp>
        <p:sp>
          <p:nvSpPr>
            <p:cNvPr id="47123" name="Text Box 19"/>
            <p:cNvSpPr txBox="1">
              <a:spLocks noChangeArrowheads="1"/>
            </p:cNvSpPr>
            <p:nvPr/>
          </p:nvSpPr>
          <p:spPr bwMode="gray">
            <a:xfrm>
              <a:off x="1392" y="1269"/>
              <a:ext cx="223" cy="288"/>
            </a:xfrm>
            <a:prstGeom prst="rect">
              <a:avLst/>
            </a:prstGeom>
            <a:noFill/>
            <a:ln w="9525" algn="ctr">
              <a:noFill/>
              <a:miter lim="800000"/>
              <a:headEnd/>
              <a:tailEnd/>
            </a:ln>
          </p:spPr>
          <p:txBody>
            <a:bodyPr wrap="none">
              <a:spAutoFit/>
            </a:bodyPr>
            <a:lstStyle/>
            <a:p>
              <a:pPr algn="ctr" eaLnBrk="0" hangingPunct="0"/>
              <a:r>
                <a:rPr lang="en-US" sz="2400" b="1" dirty="0">
                  <a:solidFill>
                    <a:srgbClr val="0000CC"/>
                  </a:solidFill>
                </a:rPr>
                <a:t>1</a:t>
              </a:r>
            </a:p>
          </p:txBody>
        </p:sp>
      </p:grpSp>
      <p:sp>
        <p:nvSpPr>
          <p:cNvPr id="47124" name="Line 20"/>
          <p:cNvSpPr>
            <a:spLocks noChangeShapeType="1"/>
          </p:cNvSpPr>
          <p:nvPr/>
        </p:nvSpPr>
        <p:spPr bwMode="auto">
          <a:xfrm>
            <a:off x="1187450" y="2708275"/>
            <a:ext cx="7467600" cy="0"/>
          </a:xfrm>
          <a:prstGeom prst="line">
            <a:avLst/>
          </a:prstGeom>
          <a:noFill/>
          <a:ln w="25400">
            <a:solidFill>
              <a:schemeClr val="bg2"/>
            </a:solidFill>
            <a:prstDash val="sysDot"/>
            <a:round/>
            <a:headEnd/>
            <a:tailEnd type="oval" w="med" len="med"/>
          </a:ln>
        </p:spPr>
        <p:txBody>
          <a:bodyPr wrap="none" anchor="ctr"/>
          <a:lstStyle/>
          <a:p>
            <a:endParaRPr lang="ru-RU"/>
          </a:p>
        </p:txBody>
      </p:sp>
      <p:sp>
        <p:nvSpPr>
          <p:cNvPr id="47126" name="Line 22"/>
          <p:cNvSpPr>
            <a:spLocks noChangeShapeType="1"/>
          </p:cNvSpPr>
          <p:nvPr/>
        </p:nvSpPr>
        <p:spPr bwMode="auto">
          <a:xfrm>
            <a:off x="1187450" y="3500438"/>
            <a:ext cx="7467600" cy="0"/>
          </a:xfrm>
          <a:prstGeom prst="line">
            <a:avLst/>
          </a:prstGeom>
          <a:noFill/>
          <a:ln w="25400">
            <a:solidFill>
              <a:schemeClr val="bg2"/>
            </a:solidFill>
            <a:prstDash val="sysDot"/>
            <a:round/>
            <a:headEnd/>
            <a:tailEnd type="oval" w="med" len="med"/>
          </a:ln>
        </p:spPr>
        <p:txBody>
          <a:bodyPr wrap="none" anchor="ctr"/>
          <a:lstStyle/>
          <a:p>
            <a:endParaRPr lang="ru-RU"/>
          </a:p>
        </p:txBody>
      </p:sp>
      <p:sp>
        <p:nvSpPr>
          <p:cNvPr id="47127" name="Text Box 23"/>
          <p:cNvSpPr txBox="1">
            <a:spLocks noChangeArrowheads="1"/>
          </p:cNvSpPr>
          <p:nvPr/>
        </p:nvSpPr>
        <p:spPr bwMode="auto">
          <a:xfrm>
            <a:off x="1042988" y="2708275"/>
            <a:ext cx="248786" cy="369332"/>
          </a:xfrm>
          <a:prstGeom prst="rect">
            <a:avLst/>
          </a:prstGeom>
          <a:noFill/>
          <a:ln w="9525" algn="ctr">
            <a:noFill/>
            <a:miter lim="800000"/>
            <a:headEnd/>
            <a:tailEnd/>
          </a:ln>
        </p:spPr>
        <p:txBody>
          <a:bodyPr wrap="none">
            <a:spAutoFit/>
          </a:bodyPr>
          <a:lstStyle/>
          <a:p>
            <a:pPr eaLnBrk="0" hangingPunct="0"/>
            <a:r>
              <a:rPr lang="ru-RU" b="1" dirty="0"/>
              <a:t> </a:t>
            </a:r>
            <a:endParaRPr lang="en-US" b="1" dirty="0"/>
          </a:p>
        </p:txBody>
      </p:sp>
      <p:sp>
        <p:nvSpPr>
          <p:cNvPr id="47128" name="Line 24"/>
          <p:cNvSpPr>
            <a:spLocks noChangeShapeType="1"/>
          </p:cNvSpPr>
          <p:nvPr/>
        </p:nvSpPr>
        <p:spPr bwMode="auto">
          <a:xfrm>
            <a:off x="1143000" y="4191000"/>
            <a:ext cx="7620000" cy="0"/>
          </a:xfrm>
          <a:prstGeom prst="line">
            <a:avLst/>
          </a:prstGeom>
          <a:noFill/>
          <a:ln w="25400">
            <a:solidFill>
              <a:schemeClr val="bg2"/>
            </a:solidFill>
            <a:prstDash val="sysDot"/>
            <a:round/>
            <a:headEnd/>
            <a:tailEnd type="oval" w="med" len="med"/>
          </a:ln>
        </p:spPr>
        <p:txBody>
          <a:bodyPr wrap="none" anchor="ctr"/>
          <a:lstStyle/>
          <a:p>
            <a:endParaRPr lang="ru-RU"/>
          </a:p>
        </p:txBody>
      </p:sp>
      <p:sp>
        <p:nvSpPr>
          <p:cNvPr id="47129" name="Text Box 25"/>
          <p:cNvSpPr txBox="1">
            <a:spLocks noChangeArrowheads="1"/>
          </p:cNvSpPr>
          <p:nvPr/>
        </p:nvSpPr>
        <p:spPr bwMode="auto">
          <a:xfrm>
            <a:off x="1063625" y="3581400"/>
            <a:ext cx="248786" cy="369332"/>
          </a:xfrm>
          <a:prstGeom prst="rect">
            <a:avLst/>
          </a:prstGeom>
          <a:noFill/>
          <a:ln w="9525" algn="ctr">
            <a:noFill/>
            <a:miter lim="800000"/>
            <a:headEnd/>
            <a:tailEnd/>
          </a:ln>
        </p:spPr>
        <p:txBody>
          <a:bodyPr wrap="none">
            <a:spAutoFit/>
          </a:bodyPr>
          <a:lstStyle/>
          <a:p>
            <a:pPr eaLnBrk="0" hangingPunct="0"/>
            <a:r>
              <a:rPr lang="ru-RU" b="1"/>
              <a:t> </a:t>
            </a:r>
            <a:endParaRPr lang="en-US" b="1" dirty="0"/>
          </a:p>
        </p:txBody>
      </p:sp>
      <p:grpSp>
        <p:nvGrpSpPr>
          <p:cNvPr id="47130" name="Group 26"/>
          <p:cNvGrpSpPr>
            <a:grpSpLocks/>
          </p:cNvGrpSpPr>
          <p:nvPr/>
        </p:nvGrpSpPr>
        <p:grpSpPr bwMode="auto">
          <a:xfrm>
            <a:off x="443706" y="1458329"/>
            <a:ext cx="685800" cy="685800"/>
            <a:chOff x="1303" y="1810"/>
            <a:chExt cx="432" cy="432"/>
          </a:xfrm>
        </p:grpSpPr>
        <p:grpSp>
          <p:nvGrpSpPr>
            <p:cNvPr id="47131" name="Group 27"/>
            <p:cNvGrpSpPr>
              <a:grpSpLocks/>
            </p:cNvGrpSpPr>
            <p:nvPr/>
          </p:nvGrpSpPr>
          <p:grpSpPr bwMode="auto">
            <a:xfrm>
              <a:off x="1303" y="1810"/>
              <a:ext cx="432" cy="432"/>
              <a:chOff x="816" y="2400"/>
              <a:chExt cx="480" cy="476"/>
            </a:xfrm>
          </p:grpSpPr>
          <p:grpSp>
            <p:nvGrpSpPr>
              <p:cNvPr id="47132" name="Group 28"/>
              <p:cNvGrpSpPr>
                <a:grpSpLocks/>
              </p:cNvGrpSpPr>
              <p:nvPr/>
            </p:nvGrpSpPr>
            <p:grpSpPr bwMode="auto">
              <a:xfrm>
                <a:off x="816" y="2400"/>
                <a:ext cx="480" cy="476"/>
                <a:chOff x="662" y="1574"/>
                <a:chExt cx="480" cy="476"/>
              </a:xfrm>
            </p:grpSpPr>
            <p:sp>
              <p:nvSpPr>
                <p:cNvPr id="10" name="Oval 29"/>
                <p:cNvSpPr>
                  <a:spLocks noChangeArrowheads="1"/>
                </p:cNvSpPr>
                <p:nvPr/>
              </p:nvSpPr>
              <p:spPr bwMode="gray">
                <a:xfrm>
                  <a:off x="662" y="1574"/>
                  <a:ext cx="480" cy="47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11" name="Oval 30"/>
                <p:cNvSpPr>
                  <a:spLocks noChangeArrowheads="1"/>
                </p:cNvSpPr>
                <p:nvPr/>
              </p:nvSpPr>
              <p:spPr bwMode="gray">
                <a:xfrm>
                  <a:off x="662" y="1574"/>
                  <a:ext cx="480" cy="476"/>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12" name="Oval 31"/>
                <p:cNvSpPr>
                  <a:spLocks noChangeArrowheads="1"/>
                </p:cNvSpPr>
                <p:nvPr/>
              </p:nvSpPr>
              <p:spPr bwMode="gray">
                <a:xfrm>
                  <a:off x="694" y="1605"/>
                  <a:ext cx="416" cy="41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151584" name="Oval 32"/>
                <p:cNvSpPr>
                  <a:spLocks noChangeArrowheads="1"/>
                </p:cNvSpPr>
                <p:nvPr/>
              </p:nvSpPr>
              <p:spPr bwMode="gray">
                <a:xfrm>
                  <a:off x="694" y="1606"/>
                  <a:ext cx="416" cy="41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ru-RU"/>
                </a:p>
              </p:txBody>
            </p:sp>
          </p:grpSp>
          <p:grpSp>
            <p:nvGrpSpPr>
              <p:cNvPr id="47137" name="Group 33"/>
              <p:cNvGrpSpPr>
                <a:grpSpLocks/>
              </p:cNvGrpSpPr>
              <p:nvPr/>
            </p:nvGrpSpPr>
            <p:grpSpPr bwMode="auto">
              <a:xfrm>
                <a:off x="871" y="2455"/>
                <a:ext cx="376" cy="379"/>
                <a:chOff x="336" y="1049"/>
                <a:chExt cx="376" cy="379"/>
              </a:xfrm>
            </p:grpSpPr>
            <p:sp>
              <p:nvSpPr>
                <p:cNvPr id="47138" name="Oval 34"/>
                <p:cNvSpPr>
                  <a:spLocks noChangeArrowheads="1"/>
                </p:cNvSpPr>
                <p:nvPr/>
              </p:nvSpPr>
              <p:spPr bwMode="gray">
                <a:xfrm>
                  <a:off x="336" y="1056"/>
                  <a:ext cx="376" cy="372"/>
                </a:xfrm>
                <a:prstGeom prst="ellipse">
                  <a:avLst/>
                </a:prstGeom>
                <a:solidFill>
                  <a:srgbClr val="000000"/>
                </a:solidFill>
                <a:ln w="38100" algn="ctr">
                  <a:noFill/>
                  <a:round/>
                  <a:headEnd/>
                  <a:tailEnd/>
                </a:ln>
              </p:spPr>
              <p:txBody>
                <a:bodyPr anchor="ctr">
                  <a:spAutoFit/>
                </a:bodyPr>
                <a:lstStyle/>
                <a:p>
                  <a:endParaRPr lang="ru-RU"/>
                </a:p>
              </p:txBody>
            </p:sp>
            <p:grpSp>
              <p:nvGrpSpPr>
                <p:cNvPr id="47139" name="Group 35"/>
                <p:cNvGrpSpPr>
                  <a:grpSpLocks/>
                </p:cNvGrpSpPr>
                <p:nvPr/>
              </p:nvGrpSpPr>
              <p:grpSpPr bwMode="auto">
                <a:xfrm>
                  <a:off x="336" y="1049"/>
                  <a:ext cx="364" cy="361"/>
                  <a:chOff x="4166" y="1706"/>
                  <a:chExt cx="1252" cy="1252"/>
                </a:xfrm>
              </p:grpSpPr>
              <p:sp>
                <p:nvSpPr>
                  <p:cNvPr id="47140"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47141" name="Oval 3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47142"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47143"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grpSp>
        </p:grpSp>
        <p:sp>
          <p:nvSpPr>
            <p:cNvPr id="47144" name="Text Box 40"/>
            <p:cNvSpPr txBox="1">
              <a:spLocks noChangeArrowheads="1"/>
            </p:cNvSpPr>
            <p:nvPr/>
          </p:nvSpPr>
          <p:spPr bwMode="gray">
            <a:xfrm>
              <a:off x="1406" y="1886"/>
              <a:ext cx="223" cy="288"/>
            </a:xfrm>
            <a:prstGeom prst="rect">
              <a:avLst/>
            </a:prstGeom>
            <a:noFill/>
            <a:ln w="9525" algn="ctr">
              <a:noFill/>
              <a:miter lim="800000"/>
              <a:headEnd/>
              <a:tailEnd/>
            </a:ln>
          </p:spPr>
          <p:txBody>
            <a:bodyPr wrap="none">
              <a:spAutoFit/>
            </a:bodyPr>
            <a:lstStyle/>
            <a:p>
              <a:pPr algn="ctr" eaLnBrk="0" hangingPunct="0"/>
              <a:r>
                <a:rPr lang="en-US" sz="2400" b="1" dirty="0">
                  <a:solidFill>
                    <a:srgbClr val="0000CC"/>
                  </a:solidFill>
                </a:rPr>
                <a:t>2</a:t>
              </a:r>
            </a:p>
          </p:txBody>
        </p:sp>
      </p:grpSp>
      <p:grpSp>
        <p:nvGrpSpPr>
          <p:cNvPr id="47145" name="Group 41"/>
          <p:cNvGrpSpPr>
            <a:grpSpLocks/>
          </p:cNvGrpSpPr>
          <p:nvPr/>
        </p:nvGrpSpPr>
        <p:grpSpPr bwMode="auto">
          <a:xfrm>
            <a:off x="457200" y="2667000"/>
            <a:ext cx="685800" cy="679450"/>
            <a:chOff x="1296" y="1200"/>
            <a:chExt cx="432" cy="428"/>
          </a:xfrm>
        </p:grpSpPr>
        <p:grpSp>
          <p:nvGrpSpPr>
            <p:cNvPr id="47146" name="Group 42"/>
            <p:cNvGrpSpPr>
              <a:grpSpLocks/>
            </p:cNvGrpSpPr>
            <p:nvPr/>
          </p:nvGrpSpPr>
          <p:grpSpPr bwMode="auto">
            <a:xfrm>
              <a:off x="1296" y="1200"/>
              <a:ext cx="432" cy="428"/>
              <a:chOff x="662" y="1574"/>
              <a:chExt cx="480" cy="476"/>
            </a:xfrm>
          </p:grpSpPr>
          <p:grpSp>
            <p:nvGrpSpPr>
              <p:cNvPr id="47147" name="Group 43"/>
              <p:cNvGrpSpPr>
                <a:grpSpLocks/>
              </p:cNvGrpSpPr>
              <p:nvPr/>
            </p:nvGrpSpPr>
            <p:grpSpPr bwMode="auto">
              <a:xfrm>
                <a:off x="662" y="1574"/>
                <a:ext cx="480" cy="476"/>
                <a:chOff x="662" y="1574"/>
                <a:chExt cx="480" cy="476"/>
              </a:xfrm>
            </p:grpSpPr>
            <p:sp>
              <p:nvSpPr>
                <p:cNvPr id="13" name="Oval 44"/>
                <p:cNvSpPr>
                  <a:spLocks noChangeArrowheads="1"/>
                </p:cNvSpPr>
                <p:nvPr/>
              </p:nvSpPr>
              <p:spPr bwMode="gray">
                <a:xfrm>
                  <a:off x="662" y="1574"/>
                  <a:ext cx="480" cy="47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14" name="Oval 45"/>
                <p:cNvSpPr>
                  <a:spLocks noChangeArrowheads="1"/>
                </p:cNvSpPr>
                <p:nvPr/>
              </p:nvSpPr>
              <p:spPr bwMode="gray">
                <a:xfrm>
                  <a:off x="662" y="1574"/>
                  <a:ext cx="480" cy="476"/>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151598" name="Oval 46"/>
                <p:cNvSpPr>
                  <a:spLocks noChangeArrowheads="1"/>
                </p:cNvSpPr>
                <p:nvPr/>
              </p:nvSpPr>
              <p:spPr bwMode="gray">
                <a:xfrm>
                  <a:off x="694" y="1605"/>
                  <a:ext cx="416" cy="41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151599" name="Oval 47"/>
                <p:cNvSpPr>
                  <a:spLocks noChangeArrowheads="1"/>
                </p:cNvSpPr>
                <p:nvPr/>
              </p:nvSpPr>
              <p:spPr bwMode="gray">
                <a:xfrm>
                  <a:off x="694" y="1606"/>
                  <a:ext cx="416" cy="41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ru-RU"/>
                </a:p>
              </p:txBody>
            </p:sp>
          </p:grpSp>
          <p:grpSp>
            <p:nvGrpSpPr>
              <p:cNvPr id="47152" name="Group 48"/>
              <p:cNvGrpSpPr>
                <a:grpSpLocks/>
              </p:cNvGrpSpPr>
              <p:nvPr/>
            </p:nvGrpSpPr>
            <p:grpSpPr bwMode="auto">
              <a:xfrm>
                <a:off x="720" y="1625"/>
                <a:ext cx="376" cy="379"/>
                <a:chOff x="336" y="1049"/>
                <a:chExt cx="376" cy="379"/>
              </a:xfrm>
            </p:grpSpPr>
            <p:sp>
              <p:nvSpPr>
                <p:cNvPr id="47153" name="Oval 49"/>
                <p:cNvSpPr>
                  <a:spLocks noChangeArrowheads="1"/>
                </p:cNvSpPr>
                <p:nvPr/>
              </p:nvSpPr>
              <p:spPr bwMode="gray">
                <a:xfrm>
                  <a:off x="336" y="1056"/>
                  <a:ext cx="376" cy="372"/>
                </a:xfrm>
                <a:prstGeom prst="ellipse">
                  <a:avLst/>
                </a:prstGeom>
                <a:solidFill>
                  <a:srgbClr val="000000"/>
                </a:solidFill>
                <a:ln w="38100" algn="ctr">
                  <a:noFill/>
                  <a:round/>
                  <a:headEnd/>
                  <a:tailEnd/>
                </a:ln>
              </p:spPr>
              <p:txBody>
                <a:bodyPr anchor="ctr">
                  <a:spAutoFit/>
                </a:bodyPr>
                <a:lstStyle/>
                <a:p>
                  <a:endParaRPr lang="ru-RU"/>
                </a:p>
              </p:txBody>
            </p:sp>
            <p:grpSp>
              <p:nvGrpSpPr>
                <p:cNvPr id="47154" name="Group 50"/>
                <p:cNvGrpSpPr>
                  <a:grpSpLocks/>
                </p:cNvGrpSpPr>
                <p:nvPr/>
              </p:nvGrpSpPr>
              <p:grpSpPr bwMode="auto">
                <a:xfrm>
                  <a:off x="336" y="1049"/>
                  <a:ext cx="364" cy="361"/>
                  <a:chOff x="4166" y="1706"/>
                  <a:chExt cx="1252" cy="1252"/>
                </a:xfrm>
              </p:grpSpPr>
              <p:sp>
                <p:nvSpPr>
                  <p:cNvPr id="47155" name="Oval 5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47156" name="Oval 5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47157" name="Oval 5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47158" name="Oval 5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grpSp>
        </p:grpSp>
        <p:sp>
          <p:nvSpPr>
            <p:cNvPr id="47159" name="Text Box 55"/>
            <p:cNvSpPr txBox="1">
              <a:spLocks noChangeArrowheads="1"/>
            </p:cNvSpPr>
            <p:nvPr/>
          </p:nvSpPr>
          <p:spPr bwMode="gray">
            <a:xfrm>
              <a:off x="1392" y="1269"/>
              <a:ext cx="223" cy="288"/>
            </a:xfrm>
            <a:prstGeom prst="rect">
              <a:avLst/>
            </a:prstGeom>
            <a:noFill/>
            <a:ln w="9525" algn="ctr">
              <a:noFill/>
              <a:miter lim="800000"/>
              <a:headEnd/>
              <a:tailEnd/>
            </a:ln>
          </p:spPr>
          <p:txBody>
            <a:bodyPr wrap="none">
              <a:spAutoFit/>
            </a:bodyPr>
            <a:lstStyle/>
            <a:p>
              <a:pPr algn="ctr" eaLnBrk="0" hangingPunct="0"/>
              <a:r>
                <a:rPr lang="en-US" sz="2400" b="1">
                  <a:solidFill>
                    <a:srgbClr val="0000CC"/>
                  </a:solidFill>
                </a:rPr>
                <a:t>3</a:t>
              </a:r>
            </a:p>
          </p:txBody>
        </p:sp>
      </p:grpSp>
      <p:grpSp>
        <p:nvGrpSpPr>
          <p:cNvPr id="47160" name="Group 56"/>
          <p:cNvGrpSpPr>
            <a:grpSpLocks/>
          </p:cNvGrpSpPr>
          <p:nvPr/>
        </p:nvGrpSpPr>
        <p:grpSpPr bwMode="auto">
          <a:xfrm>
            <a:off x="457200" y="3507654"/>
            <a:ext cx="685800" cy="685800"/>
            <a:chOff x="1323" y="3010"/>
            <a:chExt cx="432" cy="432"/>
          </a:xfrm>
        </p:grpSpPr>
        <p:grpSp>
          <p:nvGrpSpPr>
            <p:cNvPr id="47161" name="Group 57"/>
            <p:cNvGrpSpPr>
              <a:grpSpLocks/>
            </p:cNvGrpSpPr>
            <p:nvPr/>
          </p:nvGrpSpPr>
          <p:grpSpPr bwMode="auto">
            <a:xfrm>
              <a:off x="1323" y="3010"/>
              <a:ext cx="432" cy="432"/>
              <a:chOff x="816" y="2400"/>
              <a:chExt cx="480" cy="476"/>
            </a:xfrm>
          </p:grpSpPr>
          <p:grpSp>
            <p:nvGrpSpPr>
              <p:cNvPr id="47162" name="Group 58"/>
              <p:cNvGrpSpPr>
                <a:grpSpLocks/>
              </p:cNvGrpSpPr>
              <p:nvPr/>
            </p:nvGrpSpPr>
            <p:grpSpPr bwMode="auto">
              <a:xfrm>
                <a:off x="816" y="2400"/>
                <a:ext cx="480" cy="476"/>
                <a:chOff x="662" y="1574"/>
                <a:chExt cx="480" cy="476"/>
              </a:xfrm>
            </p:grpSpPr>
            <p:sp>
              <p:nvSpPr>
                <p:cNvPr id="15" name="Oval 59"/>
                <p:cNvSpPr>
                  <a:spLocks noChangeArrowheads="1"/>
                </p:cNvSpPr>
                <p:nvPr/>
              </p:nvSpPr>
              <p:spPr bwMode="gray">
                <a:xfrm>
                  <a:off x="662" y="1574"/>
                  <a:ext cx="480" cy="47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151612" name="Oval 60"/>
                <p:cNvSpPr>
                  <a:spLocks noChangeArrowheads="1"/>
                </p:cNvSpPr>
                <p:nvPr/>
              </p:nvSpPr>
              <p:spPr bwMode="gray">
                <a:xfrm>
                  <a:off x="662" y="1574"/>
                  <a:ext cx="480" cy="476"/>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151613" name="Oval 61"/>
                <p:cNvSpPr>
                  <a:spLocks noChangeArrowheads="1"/>
                </p:cNvSpPr>
                <p:nvPr/>
              </p:nvSpPr>
              <p:spPr bwMode="gray">
                <a:xfrm>
                  <a:off x="694" y="1605"/>
                  <a:ext cx="416" cy="41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151614" name="Oval 62"/>
                <p:cNvSpPr>
                  <a:spLocks noChangeArrowheads="1"/>
                </p:cNvSpPr>
                <p:nvPr/>
              </p:nvSpPr>
              <p:spPr bwMode="gray">
                <a:xfrm>
                  <a:off x="694" y="1606"/>
                  <a:ext cx="416" cy="41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ru-RU"/>
                </a:p>
              </p:txBody>
            </p:sp>
          </p:grpSp>
          <p:grpSp>
            <p:nvGrpSpPr>
              <p:cNvPr id="47167" name="Group 63"/>
              <p:cNvGrpSpPr>
                <a:grpSpLocks/>
              </p:cNvGrpSpPr>
              <p:nvPr/>
            </p:nvGrpSpPr>
            <p:grpSpPr bwMode="auto">
              <a:xfrm>
                <a:off x="871" y="2455"/>
                <a:ext cx="376" cy="379"/>
                <a:chOff x="336" y="1049"/>
                <a:chExt cx="376" cy="379"/>
              </a:xfrm>
            </p:grpSpPr>
            <p:sp>
              <p:nvSpPr>
                <p:cNvPr id="47168" name="Oval 64"/>
                <p:cNvSpPr>
                  <a:spLocks noChangeArrowheads="1"/>
                </p:cNvSpPr>
                <p:nvPr/>
              </p:nvSpPr>
              <p:spPr bwMode="gray">
                <a:xfrm>
                  <a:off x="336" y="1056"/>
                  <a:ext cx="376" cy="372"/>
                </a:xfrm>
                <a:prstGeom prst="ellipse">
                  <a:avLst/>
                </a:prstGeom>
                <a:solidFill>
                  <a:srgbClr val="000000"/>
                </a:solidFill>
                <a:ln w="38100" algn="ctr">
                  <a:noFill/>
                  <a:round/>
                  <a:headEnd/>
                  <a:tailEnd/>
                </a:ln>
              </p:spPr>
              <p:txBody>
                <a:bodyPr anchor="ctr">
                  <a:spAutoFit/>
                </a:bodyPr>
                <a:lstStyle/>
                <a:p>
                  <a:endParaRPr lang="ru-RU"/>
                </a:p>
              </p:txBody>
            </p:sp>
            <p:grpSp>
              <p:nvGrpSpPr>
                <p:cNvPr id="47169" name="Group 65"/>
                <p:cNvGrpSpPr>
                  <a:grpSpLocks/>
                </p:cNvGrpSpPr>
                <p:nvPr/>
              </p:nvGrpSpPr>
              <p:grpSpPr bwMode="auto">
                <a:xfrm>
                  <a:off x="336" y="1049"/>
                  <a:ext cx="364" cy="361"/>
                  <a:chOff x="4166" y="1706"/>
                  <a:chExt cx="1252" cy="1252"/>
                </a:xfrm>
              </p:grpSpPr>
              <p:sp>
                <p:nvSpPr>
                  <p:cNvPr id="47170" name="Oval 6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47171" name="Oval 6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47172" name="Oval 6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47173" name="Oval 6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grpSp>
        </p:grpSp>
        <p:sp>
          <p:nvSpPr>
            <p:cNvPr id="47174" name="Text Box 70"/>
            <p:cNvSpPr txBox="1">
              <a:spLocks noChangeArrowheads="1"/>
            </p:cNvSpPr>
            <p:nvPr/>
          </p:nvSpPr>
          <p:spPr bwMode="gray">
            <a:xfrm>
              <a:off x="1412" y="3072"/>
              <a:ext cx="223" cy="288"/>
            </a:xfrm>
            <a:prstGeom prst="rect">
              <a:avLst/>
            </a:prstGeom>
            <a:noFill/>
            <a:ln w="9525" algn="ctr">
              <a:noFill/>
              <a:miter lim="800000"/>
              <a:headEnd/>
              <a:tailEnd/>
            </a:ln>
          </p:spPr>
          <p:txBody>
            <a:bodyPr wrap="none">
              <a:spAutoFit/>
            </a:bodyPr>
            <a:lstStyle/>
            <a:p>
              <a:pPr algn="ctr" eaLnBrk="0" hangingPunct="0"/>
              <a:r>
                <a:rPr lang="en-US" sz="2400" b="1">
                  <a:solidFill>
                    <a:srgbClr val="0000CC"/>
                  </a:solidFill>
                </a:rPr>
                <a:t>4</a:t>
              </a:r>
            </a:p>
          </p:txBody>
        </p:sp>
      </p:grpSp>
      <p:grpSp>
        <p:nvGrpSpPr>
          <p:cNvPr id="47175" name="Group 71"/>
          <p:cNvGrpSpPr>
            <a:grpSpLocks/>
          </p:cNvGrpSpPr>
          <p:nvPr/>
        </p:nvGrpSpPr>
        <p:grpSpPr bwMode="auto">
          <a:xfrm>
            <a:off x="403166" y="4815278"/>
            <a:ext cx="685800" cy="685800"/>
            <a:chOff x="1323" y="3010"/>
            <a:chExt cx="432" cy="432"/>
          </a:xfrm>
        </p:grpSpPr>
        <p:grpSp>
          <p:nvGrpSpPr>
            <p:cNvPr id="47176" name="Group 72"/>
            <p:cNvGrpSpPr>
              <a:grpSpLocks/>
            </p:cNvGrpSpPr>
            <p:nvPr/>
          </p:nvGrpSpPr>
          <p:grpSpPr bwMode="auto">
            <a:xfrm>
              <a:off x="1323" y="3010"/>
              <a:ext cx="432" cy="432"/>
              <a:chOff x="816" y="2400"/>
              <a:chExt cx="480" cy="476"/>
            </a:xfrm>
          </p:grpSpPr>
          <p:grpSp>
            <p:nvGrpSpPr>
              <p:cNvPr id="47177" name="Group 73"/>
              <p:cNvGrpSpPr>
                <a:grpSpLocks/>
              </p:cNvGrpSpPr>
              <p:nvPr/>
            </p:nvGrpSpPr>
            <p:grpSpPr bwMode="auto">
              <a:xfrm>
                <a:off x="816" y="2400"/>
                <a:ext cx="480" cy="476"/>
                <a:chOff x="662" y="1574"/>
                <a:chExt cx="480" cy="476"/>
              </a:xfrm>
            </p:grpSpPr>
            <p:sp>
              <p:nvSpPr>
                <p:cNvPr id="151626" name="Oval 74"/>
                <p:cNvSpPr>
                  <a:spLocks noChangeArrowheads="1"/>
                </p:cNvSpPr>
                <p:nvPr/>
              </p:nvSpPr>
              <p:spPr bwMode="gray">
                <a:xfrm>
                  <a:off x="662" y="1574"/>
                  <a:ext cx="480" cy="47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151627" name="Oval 75"/>
                <p:cNvSpPr>
                  <a:spLocks noChangeArrowheads="1"/>
                </p:cNvSpPr>
                <p:nvPr/>
              </p:nvSpPr>
              <p:spPr bwMode="gray">
                <a:xfrm>
                  <a:off x="662" y="1574"/>
                  <a:ext cx="480" cy="476"/>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151628" name="Oval 76"/>
                <p:cNvSpPr>
                  <a:spLocks noChangeArrowheads="1"/>
                </p:cNvSpPr>
                <p:nvPr/>
              </p:nvSpPr>
              <p:spPr bwMode="gray">
                <a:xfrm>
                  <a:off x="694" y="1605"/>
                  <a:ext cx="416" cy="41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151629" name="Oval 77"/>
                <p:cNvSpPr>
                  <a:spLocks noChangeArrowheads="1"/>
                </p:cNvSpPr>
                <p:nvPr/>
              </p:nvSpPr>
              <p:spPr bwMode="gray">
                <a:xfrm>
                  <a:off x="694" y="1606"/>
                  <a:ext cx="416" cy="41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ru-RU"/>
                </a:p>
              </p:txBody>
            </p:sp>
          </p:grpSp>
          <p:grpSp>
            <p:nvGrpSpPr>
              <p:cNvPr id="47182" name="Group 78"/>
              <p:cNvGrpSpPr>
                <a:grpSpLocks/>
              </p:cNvGrpSpPr>
              <p:nvPr/>
            </p:nvGrpSpPr>
            <p:grpSpPr bwMode="auto">
              <a:xfrm>
                <a:off x="871" y="2455"/>
                <a:ext cx="376" cy="379"/>
                <a:chOff x="336" y="1049"/>
                <a:chExt cx="376" cy="379"/>
              </a:xfrm>
            </p:grpSpPr>
            <p:sp>
              <p:nvSpPr>
                <p:cNvPr id="47183" name="Oval 79"/>
                <p:cNvSpPr>
                  <a:spLocks noChangeArrowheads="1"/>
                </p:cNvSpPr>
                <p:nvPr/>
              </p:nvSpPr>
              <p:spPr bwMode="gray">
                <a:xfrm>
                  <a:off x="336" y="1056"/>
                  <a:ext cx="376" cy="372"/>
                </a:xfrm>
                <a:prstGeom prst="ellipse">
                  <a:avLst/>
                </a:prstGeom>
                <a:solidFill>
                  <a:srgbClr val="000000"/>
                </a:solidFill>
                <a:ln w="38100" algn="ctr">
                  <a:noFill/>
                  <a:round/>
                  <a:headEnd/>
                  <a:tailEnd/>
                </a:ln>
              </p:spPr>
              <p:txBody>
                <a:bodyPr anchor="ctr">
                  <a:spAutoFit/>
                </a:bodyPr>
                <a:lstStyle/>
                <a:p>
                  <a:endParaRPr lang="ru-RU"/>
                </a:p>
              </p:txBody>
            </p:sp>
            <p:grpSp>
              <p:nvGrpSpPr>
                <p:cNvPr id="47184" name="Group 80"/>
                <p:cNvGrpSpPr>
                  <a:grpSpLocks/>
                </p:cNvGrpSpPr>
                <p:nvPr/>
              </p:nvGrpSpPr>
              <p:grpSpPr bwMode="auto">
                <a:xfrm>
                  <a:off x="336" y="1049"/>
                  <a:ext cx="364" cy="361"/>
                  <a:chOff x="4166" y="1706"/>
                  <a:chExt cx="1252" cy="1252"/>
                </a:xfrm>
              </p:grpSpPr>
              <p:sp>
                <p:nvSpPr>
                  <p:cNvPr id="47185" name="Oval 8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47186" name="Oval 8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47187" name="Oval 8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47188" name="Oval 8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grpSp>
        </p:grpSp>
        <p:sp>
          <p:nvSpPr>
            <p:cNvPr id="47189" name="Text Box 85"/>
            <p:cNvSpPr txBox="1">
              <a:spLocks noChangeArrowheads="1"/>
            </p:cNvSpPr>
            <p:nvPr/>
          </p:nvSpPr>
          <p:spPr bwMode="gray">
            <a:xfrm>
              <a:off x="1411" y="3072"/>
              <a:ext cx="224" cy="291"/>
            </a:xfrm>
            <a:prstGeom prst="rect">
              <a:avLst/>
            </a:prstGeom>
            <a:noFill/>
            <a:ln w="9525" algn="ctr">
              <a:noFill/>
              <a:miter lim="800000"/>
              <a:headEnd/>
              <a:tailEnd/>
            </a:ln>
          </p:spPr>
          <p:txBody>
            <a:bodyPr wrap="none">
              <a:spAutoFit/>
            </a:bodyPr>
            <a:lstStyle/>
            <a:p>
              <a:pPr algn="ctr" eaLnBrk="0" hangingPunct="0"/>
              <a:r>
                <a:rPr lang="ru-RU" sz="2400" b="1" dirty="0">
                  <a:solidFill>
                    <a:srgbClr val="0000CC"/>
                  </a:solidFill>
                </a:rPr>
                <a:t>5</a:t>
              </a:r>
              <a:endParaRPr lang="en-US" sz="2400" b="1" dirty="0">
                <a:solidFill>
                  <a:srgbClr val="0000CC"/>
                </a:solidFill>
              </a:endParaRPr>
            </a:p>
          </p:txBody>
        </p:sp>
      </p:grpSp>
      <p:sp>
        <p:nvSpPr>
          <p:cNvPr id="47190" name="Line 86"/>
          <p:cNvSpPr>
            <a:spLocks noChangeShapeType="1"/>
          </p:cNvSpPr>
          <p:nvPr/>
        </p:nvSpPr>
        <p:spPr bwMode="auto">
          <a:xfrm>
            <a:off x="1116013" y="4866644"/>
            <a:ext cx="7696200" cy="0"/>
          </a:xfrm>
          <a:prstGeom prst="line">
            <a:avLst/>
          </a:prstGeom>
          <a:noFill/>
          <a:ln w="25400">
            <a:solidFill>
              <a:schemeClr val="bg2"/>
            </a:solidFill>
            <a:prstDash val="sysDot"/>
            <a:round/>
            <a:headEnd/>
            <a:tailEnd type="oval" w="med" len="med"/>
          </a:ln>
        </p:spPr>
        <p:txBody>
          <a:bodyPr wrap="none" anchor="ctr"/>
          <a:lstStyle/>
          <a:p>
            <a:endParaRPr lang="ru-RU"/>
          </a:p>
        </p:txBody>
      </p:sp>
      <p:pic>
        <p:nvPicPr>
          <p:cNvPr id="47192" name="Picture 88" descr="114"/>
          <p:cNvPicPr>
            <a:picLocks noChangeAspect="1" noChangeArrowheads="1"/>
          </p:cNvPicPr>
          <p:nvPr/>
        </p:nvPicPr>
        <p:blipFill>
          <a:blip r:embed="rId2"/>
          <a:srcRect/>
          <a:stretch>
            <a:fillRect/>
          </a:stretch>
        </p:blipFill>
        <p:spPr bwMode="auto">
          <a:xfrm>
            <a:off x="7239000" y="5486400"/>
            <a:ext cx="1612900" cy="1073150"/>
          </a:xfrm>
          <a:prstGeom prst="rect">
            <a:avLst/>
          </a:prstGeom>
          <a:noFill/>
          <a:ln w="9525">
            <a:noFill/>
            <a:miter lim="800000"/>
            <a:headEnd/>
            <a:tailEnd/>
          </a:ln>
        </p:spPr>
      </p:pic>
      <p:pic>
        <p:nvPicPr>
          <p:cNvPr id="47193" name="Picture 89" descr="136"/>
          <p:cNvPicPr>
            <a:picLocks noChangeAspect="1" noChangeArrowheads="1"/>
          </p:cNvPicPr>
          <p:nvPr/>
        </p:nvPicPr>
        <p:blipFill>
          <a:blip r:embed="rId3" cstate="print"/>
          <a:srcRect/>
          <a:stretch>
            <a:fillRect/>
          </a:stretch>
        </p:blipFill>
        <p:spPr bwMode="auto">
          <a:xfrm>
            <a:off x="228600" y="5715000"/>
            <a:ext cx="977900" cy="990600"/>
          </a:xfrm>
          <a:prstGeom prst="rect">
            <a:avLst/>
          </a:prstGeom>
          <a:noFill/>
          <a:ln w="9525">
            <a:noFill/>
            <a:miter lim="800000"/>
            <a:headEnd/>
            <a:tailEnd/>
          </a:ln>
        </p:spPr>
      </p:pic>
      <p:sp>
        <p:nvSpPr>
          <p:cNvPr id="47210" name="Line 106"/>
          <p:cNvSpPr>
            <a:spLocks noChangeShapeType="1"/>
          </p:cNvSpPr>
          <p:nvPr/>
        </p:nvSpPr>
        <p:spPr bwMode="auto">
          <a:xfrm>
            <a:off x="1116013" y="5992830"/>
            <a:ext cx="7696200" cy="0"/>
          </a:xfrm>
          <a:prstGeom prst="line">
            <a:avLst/>
          </a:prstGeom>
          <a:noFill/>
          <a:ln w="25400">
            <a:solidFill>
              <a:schemeClr val="bg2"/>
            </a:solidFill>
            <a:prstDash val="sysDot"/>
            <a:round/>
            <a:headEnd/>
            <a:tailEnd type="oval" w="med" len="med"/>
          </a:ln>
        </p:spPr>
        <p:txBody>
          <a:bodyPr wrap="none" anchor="ctr"/>
          <a:lstStyle/>
          <a:p>
            <a:endParaRPr lang="ru-RU"/>
          </a:p>
        </p:txBody>
      </p:sp>
      <p:sp>
        <p:nvSpPr>
          <p:cNvPr id="2" name="Прямоугольник 1"/>
          <p:cNvSpPr/>
          <p:nvPr/>
        </p:nvSpPr>
        <p:spPr>
          <a:xfrm>
            <a:off x="1276594" y="756558"/>
            <a:ext cx="7486406" cy="646331"/>
          </a:xfrm>
          <a:prstGeom prst="rect">
            <a:avLst/>
          </a:prstGeom>
        </p:spPr>
        <p:txBody>
          <a:bodyPr wrap="square">
            <a:spAutoFit/>
          </a:bodyPr>
          <a:lstStyle/>
          <a:p>
            <a:pPr lvl="0" algn="just">
              <a:spcAft>
                <a:spcPts val="0"/>
              </a:spcAft>
            </a:pPr>
            <a:r>
              <a:rPr lang="ru-RU" dirty="0">
                <a:latin typeface="Times New Roman" panose="02020603050405020304" pitchFamily="18" charset="0"/>
                <a:ea typeface="Times New Roman" panose="02020603050405020304" pitchFamily="18" charset="0"/>
              </a:rPr>
              <a:t>Федеральный закон от 29.12.2012 № 273-ФЗ «Об образовании в Российской Федерации»;</a:t>
            </a:r>
            <a:endParaRPr lang="ru-RU" sz="16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1256998" y="1329109"/>
            <a:ext cx="7429802" cy="1477328"/>
          </a:xfrm>
          <a:prstGeom prst="rect">
            <a:avLst/>
          </a:prstGeom>
        </p:spPr>
        <p:txBody>
          <a:bodyPr wrap="square">
            <a:spAutoFit/>
          </a:bodyPr>
          <a:lstStyle/>
          <a:p>
            <a:pPr lvl="0" algn="just">
              <a:spcAft>
                <a:spcPts val="0"/>
              </a:spcAft>
            </a:pPr>
            <a:r>
              <a:rPr lang="ru-RU" dirty="0">
                <a:latin typeface="Times New Roman" panose="02020603050405020304" pitchFamily="18" charset="0"/>
                <a:ea typeface="Times New Roman" panose="02020603050405020304" pitchFamily="18" charset="0"/>
              </a:rPr>
              <a:t>Приказ </a:t>
            </a:r>
            <a:r>
              <a:rPr lang="ru-RU" dirty="0" err="1">
                <a:latin typeface="Times New Roman" panose="02020603050405020304" pitchFamily="18" charset="0"/>
                <a:ea typeface="Times New Roman" panose="02020603050405020304" pitchFamily="18" charset="0"/>
              </a:rPr>
              <a:t>Минобрнауки</a:t>
            </a:r>
            <a:r>
              <a:rPr lang="ru-RU" dirty="0">
                <a:latin typeface="Times New Roman" panose="02020603050405020304" pitchFamily="18" charset="0"/>
                <a:ea typeface="Times New Roman" panose="02020603050405020304" pitchFamily="18" charset="0"/>
              </a:rPr>
              <a:t> России от 08.04.2014 № 293 «Об утверждении Порядка приёма на обучение по образовательным программам дошкольного образования»; Приказ </a:t>
            </a:r>
            <a:r>
              <a:rPr lang="ru-RU" dirty="0" err="1">
                <a:latin typeface="Times New Roman" panose="02020603050405020304" pitchFamily="18" charset="0"/>
                <a:ea typeface="Times New Roman" panose="02020603050405020304" pitchFamily="18" charset="0"/>
              </a:rPr>
              <a:t>Минобрнауки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Росии</a:t>
            </a:r>
            <a:r>
              <a:rPr lang="ru-RU" dirty="0">
                <a:latin typeface="Times New Roman" panose="02020603050405020304" pitchFamily="18" charset="0"/>
                <a:ea typeface="Times New Roman" panose="02020603050405020304" pitchFamily="18" charset="0"/>
              </a:rPr>
              <a:t> от 28.12.2015 № 1527 «Об утверждении Порядка и условий осуществления перевода обучающихся из одной организации </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редакция от 25.06.2020 № 320</a:t>
            </a:r>
            <a:r>
              <a:rPr lang="ru-RU" dirty="0">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1256997" y="2768510"/>
            <a:ext cx="7649669" cy="830997"/>
          </a:xfrm>
          <a:prstGeom prst="rect">
            <a:avLst/>
          </a:prstGeom>
        </p:spPr>
        <p:txBody>
          <a:bodyPr wrap="square">
            <a:spAutoFit/>
          </a:bodyPr>
          <a:lstStyle/>
          <a:p>
            <a:pPr lvl="0" algn="just">
              <a:spcAft>
                <a:spcPts val="0"/>
              </a:spcAft>
            </a:pPr>
            <a:r>
              <a:rPr lang="ru-RU" sz="1600" dirty="0">
                <a:latin typeface="Times New Roman" panose="02020603050405020304" pitchFamily="18" charset="0"/>
                <a:ea typeface="Times New Roman" panose="02020603050405020304" pitchFamily="18" charset="0"/>
              </a:rPr>
              <a:t>ПАГЕ от 18.03.2015 № 689 «О закреплении территорий муниципального образования «город Екатеринбург» за муниципальными дошкольными образовательными организациями» (с изменениями от 28.02.2019 № 383);</a:t>
            </a:r>
            <a:r>
              <a:rPr lang="ru-RU" sz="1600" dirty="0">
                <a:hlinkClick r:id="rId4"/>
              </a:rPr>
              <a:t> </a:t>
            </a:r>
            <a:endParaRPr lang="ru-RU"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Прямоугольник 8"/>
          <p:cNvSpPr/>
          <p:nvPr/>
        </p:nvSpPr>
        <p:spPr>
          <a:xfrm>
            <a:off x="1104978" y="3631390"/>
            <a:ext cx="7746922" cy="1200329"/>
          </a:xfrm>
          <a:prstGeom prst="rect">
            <a:avLst/>
          </a:prstGeom>
        </p:spPr>
        <p:txBody>
          <a:bodyPr wrap="square">
            <a:spAutoFit/>
          </a:bodyPr>
          <a:lstStyle/>
          <a:p>
            <a:pPr lvl="0" algn="just">
              <a:spcAft>
                <a:spcPts val="0"/>
              </a:spcAft>
            </a:pPr>
            <a:r>
              <a:rPr lang="ru-RU" dirty="0">
                <a:latin typeface="Times New Roman" panose="02020603050405020304" pitchFamily="18" charset="0"/>
                <a:ea typeface="Times New Roman" panose="02020603050405020304" pitchFamily="18" charset="0"/>
              </a:rPr>
              <a:t>Распоряжение Управления образования АГЕ от 18.08.2014 № 1753/46/36 «Об утверждении Положения о порядке учёта детей, подлежащих обучению по образовательным программам дошкольного образования в муниципальном образовании «город Екатеринбург» (с изменениями);</a:t>
            </a:r>
            <a:endParaRPr lang="ru-RU" sz="1600" dirty="0">
              <a:effectLst/>
              <a:latin typeface="Times New Roman" panose="02020603050405020304" pitchFamily="18" charset="0"/>
              <a:ea typeface="Times New Roman" panose="02020603050405020304" pitchFamily="18" charset="0"/>
            </a:endParaRPr>
          </a:p>
        </p:txBody>
      </p:sp>
      <p:sp>
        <p:nvSpPr>
          <p:cNvPr id="16" name="Прямоугольник 15"/>
          <p:cNvSpPr/>
          <p:nvPr/>
        </p:nvSpPr>
        <p:spPr>
          <a:xfrm>
            <a:off x="1206394" y="4942998"/>
            <a:ext cx="7645505" cy="923330"/>
          </a:xfrm>
          <a:prstGeom prst="rect">
            <a:avLst/>
          </a:prstGeom>
        </p:spPr>
        <p:txBody>
          <a:bodyPr wrap="square">
            <a:spAutoFit/>
          </a:bodyPr>
          <a:lstStyle/>
          <a:p>
            <a:pPr lvl="0" algn="just">
              <a:spcAft>
                <a:spcPts val="0"/>
              </a:spcAft>
            </a:pPr>
            <a:r>
              <a:rPr lang="ru-RU" dirty="0">
                <a:latin typeface="Times New Roman" panose="02020603050405020304" pitchFamily="18" charset="0"/>
                <a:ea typeface="Times New Roman" panose="02020603050405020304" pitchFamily="18" charset="0"/>
              </a:rPr>
              <a:t>Распоряжения Управления образования «Об утверждении списков детей, подлежащих обучению по образовательным программам дошкольного образования;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836712"/>
            <a:ext cx="7315200" cy="1442045"/>
          </a:xfrm>
        </p:spPr>
        <p:txBody>
          <a:bodyPr/>
          <a:lstStyle/>
          <a:p>
            <a:pPr algn="ctr"/>
            <a:r>
              <a:rPr lang="ru-RU" sz="1800" dirty="0"/>
              <a:t>Учет детей для зачисления в организацию ведется по возрастным группам, формируемым с даты рождения детей за период с 01 сентября по 31 августа следующего календарного года:</a:t>
            </a:r>
            <a:br>
              <a:rPr lang="ru-RU" sz="1800" dirty="0"/>
            </a:br>
            <a:endParaRPr lang="ru-RU" dirty="0"/>
          </a:p>
        </p:txBody>
      </p:sp>
      <p:sp>
        <p:nvSpPr>
          <p:cNvPr id="5" name="Объект 4"/>
          <p:cNvSpPr>
            <a:spLocks noGrp="1"/>
          </p:cNvSpPr>
          <p:nvPr>
            <p:ph idx="1"/>
          </p:nvPr>
        </p:nvSpPr>
        <p:spPr>
          <a:xfrm>
            <a:off x="467544" y="2276872"/>
            <a:ext cx="8229600" cy="2891979"/>
          </a:xfrm>
        </p:spPr>
        <p:txBody>
          <a:bodyPr/>
          <a:lstStyle/>
          <a:p>
            <a:r>
              <a:rPr lang="ru-RU" sz="2000" dirty="0"/>
              <a:t>дети до 3-х лет — в группу раннего возраста;</a:t>
            </a:r>
          </a:p>
          <a:p>
            <a:r>
              <a:rPr lang="ru-RU" sz="2000" dirty="0"/>
              <a:t>дети 4-го года жизни — в младшую группу;</a:t>
            </a:r>
          </a:p>
          <a:p>
            <a:r>
              <a:rPr lang="ru-RU" sz="2000" dirty="0"/>
              <a:t>дети 5-го года жизни — в среднюю группу;</a:t>
            </a:r>
          </a:p>
          <a:p>
            <a:r>
              <a:rPr lang="ru-RU" sz="2000" dirty="0"/>
              <a:t>дети 6-го года жизни — в старшую группу;</a:t>
            </a:r>
          </a:p>
          <a:p>
            <a:r>
              <a:rPr lang="ru-RU" sz="2000" dirty="0"/>
              <a:t>дети 7-го года жизни — в подготовительную группу.</a:t>
            </a:r>
          </a:p>
          <a:p>
            <a:endParaRPr lang="ru-RU" dirty="0"/>
          </a:p>
        </p:txBody>
      </p:sp>
    </p:spTree>
    <p:extLst>
      <p:ext uri="{BB962C8B-B14F-4D97-AF65-F5344CB8AC3E}">
        <p14:creationId xmlns:p14="http://schemas.microsoft.com/office/powerpoint/2010/main" val="259806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188913"/>
            <a:ext cx="8892480" cy="863823"/>
          </a:xfrm>
        </p:spPr>
        <p:txBody>
          <a:bodyPr/>
          <a:lstStyle/>
          <a:p>
            <a:pPr algn="ctr"/>
            <a:r>
              <a:rPr lang="ru-RU" sz="3600" dirty="0">
                <a:solidFill>
                  <a:srgbClr val="A50021"/>
                </a:solidFill>
              </a:rPr>
              <a:t> </a:t>
            </a:r>
            <a:r>
              <a:rPr lang="ru-RU" sz="2800" dirty="0">
                <a:solidFill>
                  <a:schemeClr val="tx1"/>
                </a:solidFill>
              </a:rPr>
              <a:t>Изменения процедуры </a:t>
            </a:r>
            <a:br>
              <a:rPr lang="ru-RU" sz="2800" dirty="0">
                <a:solidFill>
                  <a:schemeClr val="tx1"/>
                </a:solidFill>
              </a:rPr>
            </a:br>
            <a:r>
              <a:rPr lang="ru-RU" sz="2800" dirty="0">
                <a:solidFill>
                  <a:schemeClr val="tx1"/>
                </a:solidFill>
              </a:rPr>
              <a:t>при комплектовании МДОО:</a:t>
            </a:r>
            <a:endParaRPr lang="en-US" sz="2800" dirty="0">
              <a:solidFill>
                <a:schemeClr val="tx1"/>
              </a:solidFill>
            </a:endParaRPr>
          </a:p>
        </p:txBody>
      </p:sp>
      <p:sp>
        <p:nvSpPr>
          <p:cNvPr id="54275" name="Rectangle 3"/>
          <p:cNvSpPr>
            <a:spLocks noChangeArrowheads="1"/>
          </p:cNvSpPr>
          <p:nvPr/>
        </p:nvSpPr>
        <p:spPr bwMode="gray">
          <a:xfrm rot="3419336">
            <a:off x="7204075" y="1517651"/>
            <a:ext cx="923925" cy="1003300"/>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ru-RU"/>
          </a:p>
        </p:txBody>
      </p:sp>
      <p:sp>
        <p:nvSpPr>
          <p:cNvPr id="54276" name="Rectangle 4"/>
          <p:cNvSpPr>
            <a:spLocks noChangeArrowheads="1"/>
          </p:cNvSpPr>
          <p:nvPr/>
        </p:nvSpPr>
        <p:spPr bwMode="gray">
          <a:xfrm rot="3419336">
            <a:off x="2235200" y="2884488"/>
            <a:ext cx="923925" cy="1003300"/>
          </a:xfrm>
          <a:prstGeom prst="rect">
            <a:avLst/>
          </a:prstGeom>
          <a:gradFill rotWithShape="1">
            <a:gsLst>
              <a:gs pos="0">
                <a:schemeClr val="accent1"/>
              </a:gs>
              <a:gs pos="100000">
                <a:schemeClr val="accent1">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ru-RU"/>
          </a:p>
        </p:txBody>
      </p:sp>
      <p:sp>
        <p:nvSpPr>
          <p:cNvPr id="54278" name="Rectangle 6"/>
          <p:cNvSpPr>
            <a:spLocks noChangeArrowheads="1"/>
          </p:cNvSpPr>
          <p:nvPr/>
        </p:nvSpPr>
        <p:spPr bwMode="gray">
          <a:xfrm rot="3419336">
            <a:off x="3027362" y="4110038"/>
            <a:ext cx="923925" cy="1003300"/>
          </a:xfrm>
          <a:prstGeom prst="rect">
            <a:avLst/>
          </a:prstGeom>
          <a:gradFill rotWithShape="1">
            <a:gsLst>
              <a:gs pos="0">
                <a:schemeClr val="accent2"/>
              </a:gs>
              <a:gs pos="100000">
                <a:schemeClr val="accent2">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ru-RU"/>
          </a:p>
        </p:txBody>
      </p:sp>
      <p:sp>
        <p:nvSpPr>
          <p:cNvPr id="54279" name="Rectangle 7"/>
          <p:cNvSpPr>
            <a:spLocks noChangeArrowheads="1"/>
          </p:cNvSpPr>
          <p:nvPr/>
        </p:nvSpPr>
        <p:spPr bwMode="gray">
          <a:xfrm rot="3419336">
            <a:off x="4395787" y="3244851"/>
            <a:ext cx="923925" cy="1003300"/>
          </a:xfrm>
          <a:prstGeom prst="rect">
            <a:avLst/>
          </a:prstGeom>
          <a:gradFill rotWithShape="1">
            <a:gsLst>
              <a:gs pos="0">
                <a:schemeClr val="hlink"/>
              </a:gs>
              <a:gs pos="100000">
                <a:schemeClr va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ru-RU"/>
          </a:p>
        </p:txBody>
      </p:sp>
      <p:sp>
        <p:nvSpPr>
          <p:cNvPr id="54280" name="Line 8"/>
          <p:cNvSpPr>
            <a:spLocks noChangeShapeType="1"/>
          </p:cNvSpPr>
          <p:nvPr/>
        </p:nvSpPr>
        <p:spPr bwMode="auto">
          <a:xfrm>
            <a:off x="2987675" y="3860800"/>
            <a:ext cx="215900" cy="360363"/>
          </a:xfrm>
          <a:prstGeom prst="line">
            <a:avLst/>
          </a:prstGeom>
          <a:noFill/>
          <a:ln w="57150" cap="rnd">
            <a:solidFill>
              <a:srgbClr val="808080"/>
            </a:solidFill>
            <a:prstDash val="sysDot"/>
            <a:round/>
            <a:headEnd/>
            <a:tailEnd/>
          </a:ln>
          <a:effectLst/>
        </p:spPr>
        <p:txBody>
          <a:bodyPr wrap="none" anchor="ctr"/>
          <a:lstStyle/>
          <a:p>
            <a:endParaRPr lang="ru-RU"/>
          </a:p>
        </p:txBody>
      </p:sp>
      <p:sp>
        <p:nvSpPr>
          <p:cNvPr id="54281" name="Line 9"/>
          <p:cNvSpPr>
            <a:spLocks noChangeShapeType="1"/>
          </p:cNvSpPr>
          <p:nvPr/>
        </p:nvSpPr>
        <p:spPr bwMode="auto">
          <a:xfrm flipV="1">
            <a:off x="4067175" y="4005263"/>
            <a:ext cx="433388" cy="287337"/>
          </a:xfrm>
          <a:prstGeom prst="line">
            <a:avLst/>
          </a:prstGeom>
          <a:noFill/>
          <a:ln w="57150" cap="rnd">
            <a:solidFill>
              <a:srgbClr val="808080"/>
            </a:solidFill>
            <a:prstDash val="sysDot"/>
            <a:round/>
            <a:headEnd/>
            <a:tailEnd/>
          </a:ln>
          <a:effectLst/>
        </p:spPr>
        <p:txBody>
          <a:bodyPr wrap="none" anchor="ctr"/>
          <a:lstStyle/>
          <a:p>
            <a:endParaRPr lang="ru-RU"/>
          </a:p>
        </p:txBody>
      </p:sp>
      <p:sp>
        <p:nvSpPr>
          <p:cNvPr id="54282" name="Line 10"/>
          <p:cNvSpPr>
            <a:spLocks noChangeShapeType="1"/>
          </p:cNvSpPr>
          <p:nvPr/>
        </p:nvSpPr>
        <p:spPr bwMode="auto">
          <a:xfrm flipV="1">
            <a:off x="6877050" y="2276475"/>
            <a:ext cx="431800" cy="288925"/>
          </a:xfrm>
          <a:prstGeom prst="line">
            <a:avLst/>
          </a:prstGeom>
          <a:noFill/>
          <a:ln w="57150" cap="rnd">
            <a:solidFill>
              <a:srgbClr val="808080"/>
            </a:solidFill>
            <a:prstDash val="sysDot"/>
            <a:round/>
            <a:headEnd/>
            <a:tailEnd/>
          </a:ln>
          <a:effectLst/>
        </p:spPr>
        <p:txBody>
          <a:bodyPr wrap="none" anchor="ctr"/>
          <a:lstStyle/>
          <a:p>
            <a:endParaRPr lang="ru-RU"/>
          </a:p>
        </p:txBody>
      </p:sp>
      <p:sp>
        <p:nvSpPr>
          <p:cNvPr id="54284" name="Text Box 12"/>
          <p:cNvSpPr txBox="1">
            <a:spLocks noChangeArrowheads="1"/>
          </p:cNvSpPr>
          <p:nvPr/>
        </p:nvSpPr>
        <p:spPr bwMode="auto">
          <a:xfrm>
            <a:off x="928687" y="4870450"/>
            <a:ext cx="2811572" cy="1938992"/>
          </a:xfrm>
          <a:prstGeom prst="rect">
            <a:avLst/>
          </a:prstGeom>
          <a:noFill/>
          <a:ln w="9525">
            <a:noFill/>
            <a:miter lim="800000"/>
            <a:headEnd/>
            <a:tailEnd/>
          </a:ln>
          <a:effectLst/>
        </p:spPr>
        <p:txBody>
          <a:bodyPr wrap="square">
            <a:spAutoFit/>
          </a:bodyPr>
          <a:lstStyle/>
          <a:p>
            <a:pPr eaLnBrk="0" hangingPunct="0"/>
            <a:r>
              <a:rPr lang="ru-RU" sz="2000" b="1" dirty="0">
                <a:solidFill>
                  <a:srgbClr val="000000"/>
                </a:solidFill>
              </a:rPr>
              <a:t>Обеспечение «прозрачности» и открытости процедуры распределения мест;</a:t>
            </a:r>
          </a:p>
        </p:txBody>
      </p:sp>
      <p:sp>
        <p:nvSpPr>
          <p:cNvPr id="54285" name="Rectangle 13"/>
          <p:cNvSpPr>
            <a:spLocks noChangeArrowheads="1"/>
          </p:cNvSpPr>
          <p:nvPr/>
        </p:nvSpPr>
        <p:spPr bwMode="gray">
          <a:xfrm rot="3419336">
            <a:off x="5764212" y="2381251"/>
            <a:ext cx="923925" cy="1003300"/>
          </a:xfrm>
          <a:prstGeom prst="rect">
            <a:avLst/>
          </a:prstGeom>
          <a:gradFill rotWithShape="1">
            <a:gsLst>
              <a:gs pos="0">
                <a:schemeClr val="accent1"/>
              </a:gs>
              <a:gs pos="100000">
                <a:schemeClr val="accent1">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ru-RU"/>
          </a:p>
        </p:txBody>
      </p:sp>
      <p:sp>
        <p:nvSpPr>
          <p:cNvPr id="54286" name="Rectangle 14"/>
          <p:cNvSpPr>
            <a:spLocks noChangeArrowheads="1"/>
          </p:cNvSpPr>
          <p:nvPr/>
        </p:nvSpPr>
        <p:spPr bwMode="gray">
          <a:xfrm rot="3419336">
            <a:off x="1587500" y="1804988"/>
            <a:ext cx="923925" cy="1003300"/>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ru-RU"/>
          </a:p>
        </p:txBody>
      </p:sp>
      <p:sp>
        <p:nvSpPr>
          <p:cNvPr id="54287" name="Text Box 15"/>
          <p:cNvSpPr txBox="1">
            <a:spLocks noChangeArrowheads="1"/>
          </p:cNvSpPr>
          <p:nvPr/>
        </p:nvSpPr>
        <p:spPr bwMode="auto">
          <a:xfrm>
            <a:off x="22224" y="1436509"/>
            <a:ext cx="1812926" cy="1200329"/>
          </a:xfrm>
          <a:prstGeom prst="rect">
            <a:avLst/>
          </a:prstGeom>
          <a:noFill/>
          <a:ln w="9525">
            <a:noFill/>
            <a:miter lim="800000"/>
            <a:headEnd/>
            <a:tailEnd/>
          </a:ln>
          <a:effectLst/>
        </p:spPr>
        <p:txBody>
          <a:bodyPr wrap="square">
            <a:spAutoFit/>
          </a:bodyPr>
          <a:lstStyle/>
          <a:p>
            <a:pPr eaLnBrk="0" hangingPunct="0"/>
            <a:r>
              <a:rPr lang="ru-RU" b="1" dirty="0">
                <a:solidFill>
                  <a:srgbClr val="000000"/>
                </a:solidFill>
              </a:rPr>
              <a:t>Закрепление территорий за МДОО </a:t>
            </a:r>
          </a:p>
          <a:p>
            <a:pPr eaLnBrk="0" hangingPunct="0"/>
            <a:r>
              <a:rPr lang="ru-RU" b="1" dirty="0">
                <a:solidFill>
                  <a:srgbClr val="000000"/>
                </a:solidFill>
              </a:rPr>
              <a:t>(с 01.04.2014); </a:t>
            </a:r>
          </a:p>
        </p:txBody>
      </p:sp>
      <p:sp>
        <p:nvSpPr>
          <p:cNvPr id="54288" name="AutoShape 16"/>
          <p:cNvSpPr>
            <a:spLocks noChangeArrowheads="1"/>
          </p:cNvSpPr>
          <p:nvPr/>
        </p:nvSpPr>
        <p:spPr bwMode="auto">
          <a:xfrm>
            <a:off x="1835150" y="2060575"/>
            <a:ext cx="503238" cy="504825"/>
          </a:xfrm>
          <a:prstGeom prst="star16">
            <a:avLst>
              <a:gd name="adj" fmla="val 37500"/>
            </a:avLst>
          </a:prstGeom>
          <a:gradFill rotWithShape="1">
            <a:gsLst>
              <a:gs pos="0">
                <a:schemeClr val="bg1"/>
              </a:gs>
              <a:gs pos="100000">
                <a:schemeClr val="accent1"/>
              </a:gs>
            </a:gsLst>
            <a:path path="shape">
              <a:fillToRect l="50000" t="50000" r="50000" b="50000"/>
            </a:path>
          </a:gradFill>
          <a:ln w="9525">
            <a:solidFill>
              <a:schemeClr val="tx1"/>
            </a:solidFill>
            <a:miter lim="800000"/>
            <a:headEnd/>
            <a:tailEnd/>
          </a:ln>
          <a:effectLst/>
        </p:spPr>
        <p:txBody>
          <a:bodyPr wrap="none" anchor="ctr"/>
          <a:lstStyle/>
          <a:p>
            <a:endParaRPr lang="ru-RU"/>
          </a:p>
        </p:txBody>
      </p:sp>
      <p:sp>
        <p:nvSpPr>
          <p:cNvPr id="54289" name="AutoShape 17"/>
          <p:cNvSpPr>
            <a:spLocks noChangeArrowheads="1"/>
          </p:cNvSpPr>
          <p:nvPr/>
        </p:nvSpPr>
        <p:spPr bwMode="auto">
          <a:xfrm>
            <a:off x="4645025" y="3500438"/>
            <a:ext cx="503238" cy="504825"/>
          </a:xfrm>
          <a:prstGeom prst="star16">
            <a:avLst>
              <a:gd name="adj" fmla="val 37500"/>
            </a:avLst>
          </a:prstGeom>
          <a:gradFill rotWithShape="1">
            <a:gsLst>
              <a:gs pos="0">
                <a:schemeClr val="bg1"/>
              </a:gs>
              <a:gs pos="100000">
                <a:schemeClr val="accent1"/>
              </a:gs>
            </a:gsLst>
            <a:path path="shape">
              <a:fillToRect l="50000" t="50000" r="50000" b="50000"/>
            </a:path>
          </a:gradFill>
          <a:ln w="9525">
            <a:solidFill>
              <a:schemeClr val="tx1"/>
            </a:solidFill>
            <a:miter lim="800000"/>
            <a:headEnd/>
            <a:tailEnd/>
          </a:ln>
          <a:effectLst/>
        </p:spPr>
        <p:txBody>
          <a:bodyPr wrap="none" anchor="ctr"/>
          <a:lstStyle/>
          <a:p>
            <a:endParaRPr lang="ru-RU"/>
          </a:p>
        </p:txBody>
      </p:sp>
      <p:sp>
        <p:nvSpPr>
          <p:cNvPr id="54290" name="AutoShape 18"/>
          <p:cNvSpPr>
            <a:spLocks noChangeArrowheads="1"/>
          </p:cNvSpPr>
          <p:nvPr/>
        </p:nvSpPr>
        <p:spPr bwMode="auto">
          <a:xfrm>
            <a:off x="2484438" y="3141663"/>
            <a:ext cx="503237" cy="504825"/>
          </a:xfrm>
          <a:prstGeom prst="star16">
            <a:avLst>
              <a:gd name="adj" fmla="val 37500"/>
            </a:avLst>
          </a:prstGeom>
          <a:gradFill rotWithShape="1">
            <a:gsLst>
              <a:gs pos="0">
                <a:schemeClr val="bg1"/>
              </a:gs>
              <a:gs pos="100000">
                <a:schemeClr val="accent1"/>
              </a:gs>
            </a:gsLst>
            <a:path path="shape">
              <a:fillToRect l="50000" t="50000" r="50000" b="50000"/>
            </a:path>
          </a:gradFill>
          <a:ln w="9525">
            <a:solidFill>
              <a:schemeClr val="tx1"/>
            </a:solidFill>
            <a:miter lim="800000"/>
            <a:headEnd/>
            <a:tailEnd/>
          </a:ln>
          <a:effectLst/>
        </p:spPr>
        <p:txBody>
          <a:bodyPr wrap="none" anchor="ctr"/>
          <a:lstStyle/>
          <a:p>
            <a:endParaRPr lang="ru-RU"/>
          </a:p>
        </p:txBody>
      </p:sp>
      <p:sp>
        <p:nvSpPr>
          <p:cNvPr id="54291" name="AutoShape 19"/>
          <p:cNvSpPr>
            <a:spLocks noChangeArrowheads="1"/>
          </p:cNvSpPr>
          <p:nvPr/>
        </p:nvSpPr>
        <p:spPr bwMode="auto">
          <a:xfrm>
            <a:off x="3276600" y="4365625"/>
            <a:ext cx="503238" cy="504825"/>
          </a:xfrm>
          <a:prstGeom prst="star16">
            <a:avLst>
              <a:gd name="adj" fmla="val 37500"/>
            </a:avLst>
          </a:prstGeom>
          <a:gradFill rotWithShape="1">
            <a:gsLst>
              <a:gs pos="0">
                <a:schemeClr val="bg1"/>
              </a:gs>
              <a:gs pos="100000">
                <a:schemeClr val="accent1"/>
              </a:gs>
            </a:gsLst>
            <a:path path="shape">
              <a:fillToRect l="50000" t="50000" r="50000" b="50000"/>
            </a:path>
          </a:gradFill>
          <a:ln w="9525">
            <a:solidFill>
              <a:schemeClr val="tx1"/>
            </a:solidFill>
            <a:miter lim="800000"/>
            <a:headEnd/>
            <a:tailEnd/>
          </a:ln>
          <a:effectLst/>
        </p:spPr>
        <p:txBody>
          <a:bodyPr wrap="none" anchor="ctr"/>
          <a:lstStyle/>
          <a:p>
            <a:endParaRPr lang="ru-RU"/>
          </a:p>
        </p:txBody>
      </p:sp>
      <p:sp>
        <p:nvSpPr>
          <p:cNvPr id="54292" name="AutoShape 20"/>
          <p:cNvSpPr>
            <a:spLocks noChangeArrowheads="1"/>
          </p:cNvSpPr>
          <p:nvPr/>
        </p:nvSpPr>
        <p:spPr bwMode="auto">
          <a:xfrm>
            <a:off x="6011863" y="2636838"/>
            <a:ext cx="503237" cy="504825"/>
          </a:xfrm>
          <a:prstGeom prst="star16">
            <a:avLst>
              <a:gd name="adj" fmla="val 37500"/>
            </a:avLst>
          </a:prstGeom>
          <a:gradFill rotWithShape="1">
            <a:gsLst>
              <a:gs pos="0">
                <a:schemeClr val="bg1"/>
              </a:gs>
              <a:gs pos="100000">
                <a:schemeClr val="accent1"/>
              </a:gs>
            </a:gsLst>
            <a:path path="shape">
              <a:fillToRect l="50000" t="50000" r="50000" b="50000"/>
            </a:path>
          </a:gradFill>
          <a:ln w="9525">
            <a:solidFill>
              <a:schemeClr val="tx1"/>
            </a:solidFill>
            <a:miter lim="800000"/>
            <a:headEnd/>
            <a:tailEnd/>
          </a:ln>
          <a:effectLst/>
        </p:spPr>
        <p:txBody>
          <a:bodyPr wrap="none" anchor="ctr"/>
          <a:lstStyle/>
          <a:p>
            <a:endParaRPr lang="ru-RU"/>
          </a:p>
        </p:txBody>
      </p:sp>
      <p:sp>
        <p:nvSpPr>
          <p:cNvPr id="54293" name="AutoShape 21"/>
          <p:cNvSpPr>
            <a:spLocks noChangeArrowheads="1"/>
          </p:cNvSpPr>
          <p:nvPr/>
        </p:nvSpPr>
        <p:spPr bwMode="auto">
          <a:xfrm>
            <a:off x="7453313" y="1700213"/>
            <a:ext cx="503237" cy="504825"/>
          </a:xfrm>
          <a:prstGeom prst="star16">
            <a:avLst>
              <a:gd name="adj" fmla="val 37500"/>
            </a:avLst>
          </a:prstGeom>
          <a:gradFill rotWithShape="1">
            <a:gsLst>
              <a:gs pos="0">
                <a:schemeClr val="bg1"/>
              </a:gs>
              <a:gs pos="100000">
                <a:schemeClr val="accent1"/>
              </a:gs>
            </a:gsLst>
            <a:path path="shape">
              <a:fillToRect l="50000" t="50000" r="50000" b="50000"/>
            </a:path>
          </a:gradFill>
          <a:ln w="9525">
            <a:solidFill>
              <a:schemeClr val="tx1"/>
            </a:solidFill>
            <a:miter lim="800000"/>
            <a:headEnd/>
            <a:tailEnd/>
          </a:ln>
          <a:effectLst/>
        </p:spPr>
        <p:txBody>
          <a:bodyPr wrap="none" anchor="ctr"/>
          <a:lstStyle/>
          <a:p>
            <a:endParaRPr lang="ru-RU"/>
          </a:p>
        </p:txBody>
      </p:sp>
      <p:sp>
        <p:nvSpPr>
          <p:cNvPr id="54294" name="Text Box 22"/>
          <p:cNvSpPr txBox="1">
            <a:spLocks noChangeArrowheads="1"/>
          </p:cNvSpPr>
          <p:nvPr/>
        </p:nvSpPr>
        <p:spPr bwMode="auto">
          <a:xfrm>
            <a:off x="4306301" y="4694544"/>
            <a:ext cx="2348668" cy="1200329"/>
          </a:xfrm>
          <a:prstGeom prst="rect">
            <a:avLst/>
          </a:prstGeom>
          <a:noFill/>
          <a:ln w="9525">
            <a:noFill/>
            <a:miter lim="800000"/>
            <a:headEnd/>
            <a:tailEnd/>
          </a:ln>
          <a:effectLst/>
        </p:spPr>
        <p:txBody>
          <a:bodyPr wrap="square">
            <a:spAutoFit/>
          </a:bodyPr>
          <a:lstStyle/>
          <a:p>
            <a:pPr eaLnBrk="0" hangingPunct="0"/>
            <a:r>
              <a:rPr lang="ru-RU" b="1" dirty="0">
                <a:solidFill>
                  <a:srgbClr val="000000"/>
                </a:solidFill>
              </a:rPr>
              <a:t>Предоставление дошкольного образования для детей с 2 - х лет;</a:t>
            </a:r>
          </a:p>
        </p:txBody>
      </p:sp>
      <p:sp>
        <p:nvSpPr>
          <p:cNvPr id="54295" name="Line 23"/>
          <p:cNvSpPr>
            <a:spLocks noChangeShapeType="1"/>
          </p:cNvSpPr>
          <p:nvPr/>
        </p:nvSpPr>
        <p:spPr bwMode="auto">
          <a:xfrm>
            <a:off x="2339975" y="2708275"/>
            <a:ext cx="200025" cy="284163"/>
          </a:xfrm>
          <a:prstGeom prst="line">
            <a:avLst/>
          </a:prstGeom>
          <a:noFill/>
          <a:ln w="57150" cap="rnd">
            <a:solidFill>
              <a:srgbClr val="808080"/>
            </a:solidFill>
            <a:prstDash val="sysDot"/>
            <a:round/>
            <a:headEnd/>
            <a:tailEnd/>
          </a:ln>
          <a:effectLst/>
        </p:spPr>
        <p:txBody>
          <a:bodyPr wrap="none" anchor="ctr"/>
          <a:lstStyle/>
          <a:p>
            <a:endParaRPr lang="ru-RU"/>
          </a:p>
        </p:txBody>
      </p:sp>
      <p:sp>
        <p:nvSpPr>
          <p:cNvPr id="54296" name="Text Box 24"/>
          <p:cNvSpPr txBox="1">
            <a:spLocks noChangeArrowheads="1"/>
          </p:cNvSpPr>
          <p:nvPr/>
        </p:nvSpPr>
        <p:spPr bwMode="auto">
          <a:xfrm>
            <a:off x="7221923" y="2732355"/>
            <a:ext cx="2232917" cy="1323439"/>
          </a:xfrm>
          <a:prstGeom prst="rect">
            <a:avLst/>
          </a:prstGeom>
          <a:noFill/>
          <a:ln w="9525">
            <a:noFill/>
            <a:miter lim="800000"/>
            <a:headEnd/>
            <a:tailEnd/>
          </a:ln>
          <a:effectLst/>
        </p:spPr>
        <p:txBody>
          <a:bodyPr wrap="square">
            <a:spAutoFit/>
          </a:bodyPr>
          <a:lstStyle/>
          <a:p>
            <a:pPr eaLnBrk="0" hangingPunct="0"/>
            <a:r>
              <a:rPr lang="ru-RU" sz="1600" b="1" dirty="0">
                <a:solidFill>
                  <a:srgbClr val="000000"/>
                </a:solidFill>
              </a:rPr>
              <a:t>Включение руководителей МДОО в работу с системой АИС «Образование».</a:t>
            </a:r>
          </a:p>
        </p:txBody>
      </p:sp>
      <p:sp>
        <p:nvSpPr>
          <p:cNvPr id="54297" name="Text Box 25"/>
          <p:cNvSpPr txBox="1">
            <a:spLocks noChangeArrowheads="1"/>
          </p:cNvSpPr>
          <p:nvPr/>
        </p:nvSpPr>
        <p:spPr bwMode="auto">
          <a:xfrm>
            <a:off x="2987675" y="2019301"/>
            <a:ext cx="2697161" cy="646331"/>
          </a:xfrm>
          <a:prstGeom prst="rect">
            <a:avLst/>
          </a:prstGeom>
          <a:noFill/>
          <a:ln w="9525">
            <a:noFill/>
            <a:miter lim="800000"/>
            <a:headEnd/>
            <a:tailEnd/>
          </a:ln>
          <a:effectLst/>
        </p:spPr>
        <p:txBody>
          <a:bodyPr wrap="square">
            <a:spAutoFit/>
          </a:bodyPr>
          <a:lstStyle/>
          <a:p>
            <a:pPr eaLnBrk="0" hangingPunct="0"/>
            <a:r>
              <a:rPr lang="ru-RU" b="1" dirty="0">
                <a:solidFill>
                  <a:srgbClr val="000000"/>
                </a:solidFill>
              </a:rPr>
              <a:t>Автоматизированное распределение мест;</a:t>
            </a:r>
          </a:p>
        </p:txBody>
      </p:sp>
      <p:sp>
        <p:nvSpPr>
          <p:cNvPr id="54298" name="Text Box 26"/>
          <p:cNvSpPr txBox="1">
            <a:spLocks noChangeArrowheads="1"/>
          </p:cNvSpPr>
          <p:nvPr/>
        </p:nvSpPr>
        <p:spPr bwMode="auto">
          <a:xfrm>
            <a:off x="5627277" y="3825765"/>
            <a:ext cx="2384836" cy="646331"/>
          </a:xfrm>
          <a:prstGeom prst="rect">
            <a:avLst/>
          </a:prstGeom>
          <a:noFill/>
          <a:ln w="9525">
            <a:noFill/>
            <a:miter lim="800000"/>
            <a:headEnd/>
            <a:tailEnd/>
          </a:ln>
          <a:effectLst/>
        </p:spPr>
        <p:txBody>
          <a:bodyPr wrap="square">
            <a:spAutoFit/>
          </a:bodyPr>
          <a:lstStyle/>
          <a:p>
            <a:pPr eaLnBrk="0" hangingPunct="0"/>
            <a:r>
              <a:rPr lang="ru-RU" b="1" dirty="0">
                <a:solidFill>
                  <a:srgbClr val="000000"/>
                </a:solidFill>
              </a:rPr>
              <a:t>Процедура информирования;</a:t>
            </a:r>
            <a:endParaRPr lang="en-US" b="1" dirty="0">
              <a:solidFill>
                <a:srgbClr val="000000"/>
              </a:solidFill>
            </a:endParaRPr>
          </a:p>
        </p:txBody>
      </p:sp>
      <p:sp>
        <p:nvSpPr>
          <p:cNvPr id="54299" name="Line 27"/>
          <p:cNvSpPr>
            <a:spLocks noChangeShapeType="1"/>
          </p:cNvSpPr>
          <p:nvPr/>
        </p:nvSpPr>
        <p:spPr bwMode="auto">
          <a:xfrm flipV="1">
            <a:off x="5364163" y="3213100"/>
            <a:ext cx="431800" cy="288925"/>
          </a:xfrm>
          <a:prstGeom prst="line">
            <a:avLst/>
          </a:prstGeom>
          <a:noFill/>
          <a:ln w="57150" cap="rnd">
            <a:solidFill>
              <a:srgbClr val="808080"/>
            </a:solidFill>
            <a:prstDash val="sysDot"/>
            <a:round/>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287">
                                            <p:txEl>
                                              <p:pRg st="0" end="0"/>
                                            </p:txEl>
                                          </p:spTgt>
                                        </p:tgtEl>
                                        <p:attrNameLst>
                                          <p:attrName>style.visibility</p:attrName>
                                        </p:attrNameLst>
                                      </p:cBhvr>
                                      <p:to>
                                        <p:strVal val="visible"/>
                                      </p:to>
                                    </p:set>
                                    <p:animEffect transition="in" filter="wipe(down)">
                                      <p:cBhvr>
                                        <p:cTn id="7" dur="500"/>
                                        <p:tgtEl>
                                          <p:spTgt spid="54287">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4287">
                                            <p:txEl>
                                              <p:pRg st="1" end="1"/>
                                            </p:txEl>
                                          </p:spTgt>
                                        </p:tgtEl>
                                        <p:attrNameLst>
                                          <p:attrName>style.visibility</p:attrName>
                                        </p:attrNameLst>
                                      </p:cBhvr>
                                      <p:to>
                                        <p:strVal val="visible"/>
                                      </p:to>
                                    </p:set>
                                    <p:animEffect transition="in" filter="wipe(down)">
                                      <p:cBhvr>
                                        <p:cTn id="11" dur="500"/>
                                        <p:tgtEl>
                                          <p:spTgt spid="54287">
                                            <p:txEl>
                                              <p:pRg st="1" end="1"/>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4286"/>
                                        </p:tgtEl>
                                        <p:attrNameLst>
                                          <p:attrName>style.visibility</p:attrName>
                                        </p:attrNameLst>
                                      </p:cBhvr>
                                      <p:to>
                                        <p:strVal val="visible"/>
                                      </p:to>
                                    </p:set>
                                    <p:animEffect transition="in" filter="wipe(down)">
                                      <p:cBhvr>
                                        <p:cTn id="14" dur="10"/>
                                        <p:tgtEl>
                                          <p:spTgt spid="5428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4288"/>
                                        </p:tgtEl>
                                        <p:attrNameLst>
                                          <p:attrName>style.visibility</p:attrName>
                                        </p:attrNameLst>
                                      </p:cBhvr>
                                      <p:to>
                                        <p:strVal val="visible"/>
                                      </p:to>
                                    </p:set>
                                    <p:animEffect transition="in" filter="wipe(down)">
                                      <p:cBhvr>
                                        <p:cTn id="17" dur="500"/>
                                        <p:tgtEl>
                                          <p:spTgt spid="54288"/>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
                                          </p:stCondLst>
                                        </p:cTn>
                                        <p:tgtEl>
                                          <p:spTgt spid="54297"/>
                                        </p:tgtEl>
                                        <p:attrNameLst>
                                          <p:attrName>style.visibility</p:attrName>
                                        </p:attrNameLst>
                                      </p:cBhvr>
                                      <p:to>
                                        <p:strVal val="visible"/>
                                      </p:to>
                                    </p:set>
                                  </p:childTnLst>
                                </p:cTn>
                              </p:par>
                              <p:par>
                                <p:cTn id="21" presetID="1" presetClass="entr" presetSubtype="0" fill="hold" grpId="0" nodeType="withEffect">
                                  <p:stCondLst>
                                    <p:cond delay="250"/>
                                  </p:stCondLst>
                                  <p:childTnLst>
                                    <p:set>
                                      <p:cBhvr>
                                        <p:cTn id="22" dur="1" fill="hold">
                                          <p:stCondLst>
                                            <p:cond delay="0"/>
                                          </p:stCondLst>
                                        </p:cTn>
                                        <p:tgtEl>
                                          <p:spTgt spid="54276"/>
                                        </p:tgtEl>
                                        <p:attrNameLst>
                                          <p:attrName>style.visibility</p:attrName>
                                        </p:attrNameLst>
                                      </p:cBhvr>
                                      <p:to>
                                        <p:strVal val="visible"/>
                                      </p:to>
                                    </p:set>
                                  </p:childTnLst>
                                </p:cTn>
                              </p:par>
                            </p:childTnLst>
                          </p:cTn>
                        </p:par>
                        <p:par>
                          <p:cTn id="23" fill="hold">
                            <p:stCondLst>
                              <p:cond delay="1250"/>
                            </p:stCondLst>
                            <p:childTnLst>
                              <p:par>
                                <p:cTn id="24" presetID="1" presetClass="entr" presetSubtype="0" fill="hold" grpId="0" nodeType="afterEffect">
                                  <p:stCondLst>
                                    <p:cond delay="0"/>
                                  </p:stCondLst>
                                  <p:childTnLst>
                                    <p:set>
                                      <p:cBhvr>
                                        <p:cTn id="25" dur="1" fill="hold">
                                          <p:stCondLst>
                                            <p:cond delay="0"/>
                                          </p:stCondLst>
                                        </p:cTn>
                                        <p:tgtEl>
                                          <p:spTgt spid="54290"/>
                                        </p:tgtEl>
                                        <p:attrNameLst>
                                          <p:attrName>style.visibility</p:attrName>
                                        </p:attrNameLst>
                                      </p:cBhvr>
                                      <p:to>
                                        <p:strVal val="visible"/>
                                      </p:to>
                                    </p:set>
                                  </p:childTnLst>
                                </p:cTn>
                              </p:par>
                              <p:par>
                                <p:cTn id="26" presetID="22" presetClass="entr" presetSubtype="4" fill="hold" grpId="1" nodeType="withEffect">
                                  <p:stCondLst>
                                    <p:cond delay="0"/>
                                  </p:stCondLst>
                                  <p:childTnLst>
                                    <p:set>
                                      <p:cBhvr>
                                        <p:cTn id="27" dur="1" fill="hold">
                                          <p:stCondLst>
                                            <p:cond delay="0"/>
                                          </p:stCondLst>
                                        </p:cTn>
                                        <p:tgtEl>
                                          <p:spTgt spid="54276"/>
                                        </p:tgtEl>
                                        <p:attrNameLst>
                                          <p:attrName>style.visibility</p:attrName>
                                        </p:attrNameLst>
                                      </p:cBhvr>
                                      <p:to>
                                        <p:strVal val="visible"/>
                                      </p:to>
                                    </p:set>
                                    <p:animEffect transition="in" filter="wipe(down)">
                                      <p:cBhvr>
                                        <p:cTn id="28" dur="500"/>
                                        <p:tgtEl>
                                          <p:spTgt spid="54276"/>
                                        </p:tgtEl>
                                      </p:cBhvr>
                                    </p:animEffect>
                                  </p:childTnLst>
                                </p:cTn>
                              </p:par>
                            </p:childTnLst>
                          </p:cTn>
                        </p:par>
                        <p:par>
                          <p:cTn id="29" fill="hold">
                            <p:stCondLst>
                              <p:cond delay="1750"/>
                            </p:stCondLst>
                            <p:childTnLst>
                              <p:par>
                                <p:cTn id="30" presetID="22" presetClass="entr" presetSubtype="4" fill="hold" grpId="0" nodeType="afterEffect">
                                  <p:stCondLst>
                                    <p:cond delay="250"/>
                                  </p:stCondLst>
                                  <p:childTnLst>
                                    <p:set>
                                      <p:cBhvr>
                                        <p:cTn id="31" dur="1" fill="hold">
                                          <p:stCondLst>
                                            <p:cond delay="0"/>
                                          </p:stCondLst>
                                        </p:cTn>
                                        <p:tgtEl>
                                          <p:spTgt spid="54284"/>
                                        </p:tgtEl>
                                        <p:attrNameLst>
                                          <p:attrName>style.visibility</p:attrName>
                                        </p:attrNameLst>
                                      </p:cBhvr>
                                      <p:to>
                                        <p:strVal val="visible"/>
                                      </p:to>
                                    </p:set>
                                    <p:animEffect transition="in" filter="wipe(down)">
                                      <p:cBhvr>
                                        <p:cTn id="32" dur="250"/>
                                        <p:tgtEl>
                                          <p:spTgt spid="54284"/>
                                        </p:tgtEl>
                                      </p:cBhvr>
                                    </p:animEffect>
                                  </p:childTnLst>
                                </p:cTn>
                              </p:par>
                            </p:childTnLst>
                          </p:cTn>
                        </p:par>
                        <p:par>
                          <p:cTn id="33" fill="hold">
                            <p:stCondLst>
                              <p:cond delay="2250"/>
                            </p:stCondLst>
                            <p:childTnLst>
                              <p:par>
                                <p:cTn id="34" presetID="22" presetClass="entr" presetSubtype="4" fill="hold" grpId="0" nodeType="afterEffect">
                                  <p:stCondLst>
                                    <p:cond delay="0"/>
                                  </p:stCondLst>
                                  <p:childTnLst>
                                    <p:set>
                                      <p:cBhvr>
                                        <p:cTn id="35" dur="1" fill="hold">
                                          <p:stCondLst>
                                            <p:cond delay="0"/>
                                          </p:stCondLst>
                                        </p:cTn>
                                        <p:tgtEl>
                                          <p:spTgt spid="54278"/>
                                        </p:tgtEl>
                                        <p:attrNameLst>
                                          <p:attrName>style.visibility</p:attrName>
                                        </p:attrNameLst>
                                      </p:cBhvr>
                                      <p:to>
                                        <p:strVal val="visible"/>
                                      </p:to>
                                    </p:set>
                                    <p:animEffect transition="in" filter="wipe(down)">
                                      <p:cBhvr>
                                        <p:cTn id="36" dur="250"/>
                                        <p:tgtEl>
                                          <p:spTgt spid="5427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4291"/>
                                        </p:tgtEl>
                                        <p:attrNameLst>
                                          <p:attrName>style.visibility</p:attrName>
                                        </p:attrNameLst>
                                      </p:cBhvr>
                                      <p:to>
                                        <p:strVal val="visible"/>
                                      </p:to>
                                    </p:set>
                                    <p:animEffect transition="in" filter="wipe(down)">
                                      <p:cBhvr>
                                        <p:cTn id="39" dur="250"/>
                                        <p:tgtEl>
                                          <p:spTgt spid="54291"/>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54294"/>
                                        </p:tgtEl>
                                        <p:attrNameLst>
                                          <p:attrName>style.visibility</p:attrName>
                                        </p:attrNameLst>
                                      </p:cBhvr>
                                      <p:to>
                                        <p:strVal val="visible"/>
                                      </p:to>
                                    </p:set>
                                    <p:animEffect transition="in" filter="wipe(down)">
                                      <p:cBhvr>
                                        <p:cTn id="43" dur="250"/>
                                        <p:tgtEl>
                                          <p:spTgt spid="54294"/>
                                        </p:tgtEl>
                                      </p:cBhvr>
                                    </p:animEffect>
                                  </p:childTnLst>
                                </p:cTn>
                              </p:par>
                            </p:childTnLst>
                          </p:cTn>
                        </p:par>
                        <p:par>
                          <p:cTn id="44" fill="hold">
                            <p:stCondLst>
                              <p:cond delay="2750"/>
                            </p:stCondLst>
                            <p:childTnLst>
                              <p:par>
                                <p:cTn id="45" presetID="22" presetClass="entr" presetSubtype="4" fill="hold" grpId="0" nodeType="afterEffect">
                                  <p:stCondLst>
                                    <p:cond delay="0"/>
                                  </p:stCondLst>
                                  <p:childTnLst>
                                    <p:set>
                                      <p:cBhvr>
                                        <p:cTn id="46" dur="1" fill="hold">
                                          <p:stCondLst>
                                            <p:cond delay="0"/>
                                          </p:stCondLst>
                                        </p:cTn>
                                        <p:tgtEl>
                                          <p:spTgt spid="54298"/>
                                        </p:tgtEl>
                                        <p:attrNameLst>
                                          <p:attrName>style.visibility</p:attrName>
                                        </p:attrNameLst>
                                      </p:cBhvr>
                                      <p:to>
                                        <p:strVal val="visible"/>
                                      </p:to>
                                    </p:set>
                                    <p:animEffect transition="in" filter="wipe(down)">
                                      <p:cBhvr>
                                        <p:cTn id="47" dur="250"/>
                                        <p:tgtEl>
                                          <p:spTgt spid="5429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4289"/>
                                        </p:tgtEl>
                                        <p:attrNameLst>
                                          <p:attrName>style.visibility</p:attrName>
                                        </p:attrNameLst>
                                      </p:cBhvr>
                                      <p:to>
                                        <p:strVal val="visible"/>
                                      </p:to>
                                    </p:set>
                                    <p:animEffect transition="in" filter="wipe(down)">
                                      <p:cBhvr>
                                        <p:cTn id="50" dur="500"/>
                                        <p:tgtEl>
                                          <p:spTgt spid="54289"/>
                                        </p:tgtEl>
                                      </p:cBhvr>
                                    </p:animEffect>
                                  </p:childTnLst>
                                </p:cTn>
                              </p:par>
                            </p:childTnLst>
                          </p:cTn>
                        </p:par>
                        <p:par>
                          <p:cTn id="51" fill="hold">
                            <p:stCondLst>
                              <p:cond delay="3250"/>
                            </p:stCondLst>
                            <p:childTnLst>
                              <p:par>
                                <p:cTn id="52" presetID="22" presetClass="entr" presetSubtype="4" fill="hold" grpId="0" nodeType="afterEffect">
                                  <p:stCondLst>
                                    <p:cond delay="0"/>
                                  </p:stCondLst>
                                  <p:childTnLst>
                                    <p:set>
                                      <p:cBhvr>
                                        <p:cTn id="53" dur="1" fill="hold">
                                          <p:stCondLst>
                                            <p:cond delay="0"/>
                                          </p:stCondLst>
                                        </p:cTn>
                                        <p:tgtEl>
                                          <p:spTgt spid="54285"/>
                                        </p:tgtEl>
                                        <p:attrNameLst>
                                          <p:attrName>style.visibility</p:attrName>
                                        </p:attrNameLst>
                                      </p:cBhvr>
                                      <p:to>
                                        <p:strVal val="visible"/>
                                      </p:to>
                                    </p:set>
                                    <p:animEffect transition="in" filter="wipe(down)">
                                      <p:cBhvr>
                                        <p:cTn id="54" dur="500"/>
                                        <p:tgtEl>
                                          <p:spTgt spid="54285"/>
                                        </p:tgtEl>
                                      </p:cBhvr>
                                    </p:animEffect>
                                  </p:childTnLst>
                                </p:cTn>
                              </p:par>
                            </p:childTnLst>
                          </p:cTn>
                        </p:par>
                        <p:par>
                          <p:cTn id="55" fill="hold">
                            <p:stCondLst>
                              <p:cond delay="3750"/>
                            </p:stCondLst>
                            <p:childTnLst>
                              <p:par>
                                <p:cTn id="56" presetID="22" presetClass="entr" presetSubtype="4" fill="hold" grpId="0" nodeType="afterEffect">
                                  <p:stCondLst>
                                    <p:cond delay="0"/>
                                  </p:stCondLst>
                                  <p:childTnLst>
                                    <p:set>
                                      <p:cBhvr>
                                        <p:cTn id="57" dur="1" fill="hold">
                                          <p:stCondLst>
                                            <p:cond delay="0"/>
                                          </p:stCondLst>
                                        </p:cTn>
                                        <p:tgtEl>
                                          <p:spTgt spid="54279"/>
                                        </p:tgtEl>
                                        <p:attrNameLst>
                                          <p:attrName>style.visibility</p:attrName>
                                        </p:attrNameLst>
                                      </p:cBhvr>
                                      <p:to>
                                        <p:strVal val="visible"/>
                                      </p:to>
                                    </p:set>
                                    <p:animEffect transition="in" filter="wipe(down)">
                                      <p:cBhvr>
                                        <p:cTn id="58" dur="250"/>
                                        <p:tgtEl>
                                          <p:spTgt spid="54279"/>
                                        </p:tgtEl>
                                      </p:cBhvr>
                                    </p:animEffect>
                                  </p:childTnLst>
                                </p:cTn>
                              </p:par>
                            </p:childTnLst>
                          </p:cTn>
                        </p:par>
                        <p:par>
                          <p:cTn id="59" fill="hold">
                            <p:stCondLst>
                              <p:cond delay="4000"/>
                            </p:stCondLst>
                            <p:childTnLst>
                              <p:par>
                                <p:cTn id="60" presetID="22" presetClass="entr" presetSubtype="4" fill="hold" grpId="0" nodeType="afterEffect">
                                  <p:stCondLst>
                                    <p:cond delay="0"/>
                                  </p:stCondLst>
                                  <p:childTnLst>
                                    <p:set>
                                      <p:cBhvr>
                                        <p:cTn id="61" dur="1" fill="hold">
                                          <p:stCondLst>
                                            <p:cond delay="0"/>
                                          </p:stCondLst>
                                        </p:cTn>
                                        <p:tgtEl>
                                          <p:spTgt spid="54292"/>
                                        </p:tgtEl>
                                        <p:attrNameLst>
                                          <p:attrName>style.visibility</p:attrName>
                                        </p:attrNameLst>
                                      </p:cBhvr>
                                      <p:to>
                                        <p:strVal val="visible"/>
                                      </p:to>
                                    </p:set>
                                    <p:animEffect transition="in" filter="wipe(down)">
                                      <p:cBhvr>
                                        <p:cTn id="62" dur="500"/>
                                        <p:tgtEl>
                                          <p:spTgt spid="54292"/>
                                        </p:tgtEl>
                                      </p:cBhvr>
                                    </p:animEffect>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54296"/>
                                        </p:tgtEl>
                                        <p:attrNameLst>
                                          <p:attrName>style.visibility</p:attrName>
                                        </p:attrNameLst>
                                      </p:cBhvr>
                                      <p:to>
                                        <p:strVal val="visible"/>
                                      </p:to>
                                    </p:set>
                                    <p:animEffect transition="in" filter="wipe(down)">
                                      <p:cBhvr>
                                        <p:cTn id="66" dur="250"/>
                                        <p:tgtEl>
                                          <p:spTgt spid="54296"/>
                                        </p:tgtEl>
                                      </p:cBhvr>
                                    </p:animEffect>
                                  </p:childTnLst>
                                </p:cTn>
                              </p:par>
                            </p:childTnLst>
                          </p:cTn>
                        </p:par>
                        <p:par>
                          <p:cTn id="67" fill="hold">
                            <p:stCondLst>
                              <p:cond delay="4750"/>
                            </p:stCondLst>
                            <p:childTnLst>
                              <p:par>
                                <p:cTn id="68" presetID="22" presetClass="entr" presetSubtype="4" fill="hold" grpId="0" nodeType="afterEffect">
                                  <p:stCondLst>
                                    <p:cond delay="0"/>
                                  </p:stCondLst>
                                  <p:childTnLst>
                                    <p:set>
                                      <p:cBhvr>
                                        <p:cTn id="69" dur="1" fill="hold">
                                          <p:stCondLst>
                                            <p:cond delay="0"/>
                                          </p:stCondLst>
                                        </p:cTn>
                                        <p:tgtEl>
                                          <p:spTgt spid="54275"/>
                                        </p:tgtEl>
                                        <p:attrNameLst>
                                          <p:attrName>style.visibility</p:attrName>
                                        </p:attrNameLst>
                                      </p:cBhvr>
                                      <p:to>
                                        <p:strVal val="visible"/>
                                      </p:to>
                                    </p:set>
                                    <p:animEffect transition="in" filter="wipe(down)">
                                      <p:cBhvr>
                                        <p:cTn id="70" dur="500"/>
                                        <p:tgtEl>
                                          <p:spTgt spid="5427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4293"/>
                                        </p:tgtEl>
                                        <p:attrNameLst>
                                          <p:attrName>style.visibility</p:attrName>
                                        </p:attrNameLst>
                                      </p:cBhvr>
                                      <p:to>
                                        <p:strVal val="visible"/>
                                      </p:to>
                                    </p:set>
                                    <p:animEffect transition="in" filter="wipe(down)">
                                      <p:cBhvr>
                                        <p:cTn id="73" dur="500"/>
                                        <p:tgtEl>
                                          <p:spTgt spid="5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6" grpId="0" animBg="1"/>
      <p:bldP spid="54276" grpId="1" animBg="1"/>
      <p:bldP spid="54278" grpId="0" animBg="1"/>
      <p:bldP spid="54279" grpId="0" animBg="1"/>
      <p:bldP spid="54284" grpId="0"/>
      <p:bldP spid="54285" grpId="0" animBg="1"/>
      <p:bldP spid="54286" grpId="0" animBg="1"/>
      <p:bldP spid="54288" grpId="0" animBg="1"/>
      <p:bldP spid="54289" grpId="0" animBg="1"/>
      <p:bldP spid="54290" grpId="0" animBg="1"/>
      <p:bldP spid="54291" grpId="0" animBg="1"/>
      <p:bldP spid="54292" grpId="0" animBg="1"/>
      <p:bldP spid="54293" grpId="0" animBg="1"/>
      <p:bldP spid="54294" grpId="0"/>
      <p:bldP spid="54296" grpId="0"/>
      <p:bldP spid="54297" grpId="0"/>
      <p:bldP spid="542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475656" y="5670568"/>
            <a:ext cx="7560840" cy="1058215"/>
          </a:xfrm>
          <a:prstGeom prst="roundRect">
            <a:avLst/>
          </a:prstGeom>
          <a:solidFill>
            <a:srgbClr val="DDDDD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178" name="Rectangle 2"/>
          <p:cNvSpPr>
            <a:spLocks noGrp="1"/>
          </p:cNvSpPr>
          <p:nvPr>
            <p:ph type="title" idx="4294967295"/>
          </p:nvPr>
        </p:nvSpPr>
        <p:spPr>
          <a:xfrm>
            <a:off x="1973618" y="228600"/>
            <a:ext cx="6990870" cy="914400"/>
          </a:xfrm>
          <a:gradFill rotWithShape="1">
            <a:gsLst>
              <a:gs pos="0">
                <a:schemeClr val="accent1"/>
              </a:gs>
              <a:gs pos="50000">
                <a:schemeClr val="bg1"/>
              </a:gs>
              <a:gs pos="100000">
                <a:schemeClr val="accent1"/>
              </a:gs>
            </a:gsLst>
            <a:lin ang="5400000" scaled="1"/>
          </a:gradFill>
          <a:ln w="76200" cmpd="tri">
            <a:solidFill>
              <a:srgbClr val="CC00FF"/>
            </a:solidFill>
          </a:ln>
        </p:spPr>
        <p:txBody>
          <a:bodyPr/>
          <a:lstStyle/>
          <a:p>
            <a:pPr algn="ctr"/>
            <a:r>
              <a:rPr lang="ru-RU" sz="2800" dirty="0">
                <a:solidFill>
                  <a:schemeClr val="tx1"/>
                </a:solidFill>
              </a:rPr>
              <a:t>Модель работы по зачислению детей в МДОО</a:t>
            </a:r>
            <a:endParaRPr lang="en-US" sz="2800" dirty="0">
              <a:solidFill>
                <a:schemeClr val="tx1"/>
              </a:solidFill>
            </a:endParaRPr>
          </a:p>
        </p:txBody>
      </p:sp>
      <p:sp>
        <p:nvSpPr>
          <p:cNvPr id="50180" name="Rectangle 4"/>
          <p:cNvSpPr>
            <a:spLocks noChangeArrowheads="1"/>
          </p:cNvSpPr>
          <p:nvPr/>
        </p:nvSpPr>
        <p:spPr bwMode="auto">
          <a:xfrm rot="642469">
            <a:off x="390807" y="564673"/>
            <a:ext cx="1928323" cy="402692"/>
          </a:xfrm>
          <a:prstGeom prst="rect">
            <a:avLst/>
          </a:prstGeom>
          <a:solidFill>
            <a:schemeClr val="bg2"/>
          </a:solidFill>
          <a:ln w="9525">
            <a:solidFill>
              <a:schemeClr val="tx1"/>
            </a:solidFill>
            <a:miter lim="800000"/>
            <a:headEnd/>
            <a:tailEnd/>
          </a:ln>
        </p:spPr>
        <p:txBody>
          <a:bodyPr wrap="none" anchor="ctr"/>
          <a:lstStyle/>
          <a:p>
            <a:pPr algn="ctr"/>
            <a:r>
              <a:rPr lang="ru-RU" sz="1600" b="1" dirty="0">
                <a:solidFill>
                  <a:schemeClr val="bg1"/>
                </a:solidFill>
              </a:rPr>
              <a:t>Цикличность</a:t>
            </a:r>
          </a:p>
        </p:txBody>
      </p:sp>
      <p:sp>
        <p:nvSpPr>
          <p:cNvPr id="50195" name="Text Box 19"/>
          <p:cNvSpPr txBox="1">
            <a:spLocks noChangeArrowheads="1"/>
          </p:cNvSpPr>
          <p:nvPr/>
        </p:nvSpPr>
        <p:spPr bwMode="auto">
          <a:xfrm>
            <a:off x="75233" y="2503553"/>
            <a:ext cx="2408535" cy="2677656"/>
          </a:xfrm>
          <a:prstGeom prst="rect">
            <a:avLst/>
          </a:prstGeom>
          <a:noFill/>
          <a:ln w="9525" algn="ctr">
            <a:noFill/>
            <a:miter lim="800000"/>
            <a:headEnd/>
            <a:tailEnd/>
          </a:ln>
        </p:spPr>
        <p:txBody>
          <a:bodyPr wrap="square">
            <a:spAutoFit/>
          </a:bodyPr>
          <a:lstStyle/>
          <a:p>
            <a:pPr marL="285750" indent="-285750" eaLnBrk="0" hangingPunct="0">
              <a:buFontTx/>
              <a:buChar char="-"/>
            </a:pPr>
            <a:r>
              <a:rPr lang="ru-RU" sz="1400" b="1" dirty="0">
                <a:hlinkClick r:id="rId2" action="ppaction://hlinksldjump"/>
              </a:rPr>
              <a:t>Направление в МДОО списков детей;</a:t>
            </a:r>
            <a:endParaRPr lang="ru-RU" sz="1400" b="1" dirty="0"/>
          </a:p>
          <a:p>
            <a:pPr marL="285750" indent="-285750" eaLnBrk="0" hangingPunct="0">
              <a:buFontTx/>
              <a:buChar char="-"/>
            </a:pPr>
            <a:r>
              <a:rPr lang="ru-RU" sz="1400" b="1" dirty="0"/>
              <a:t>Прием и регистрация заявлений на смену;</a:t>
            </a:r>
          </a:p>
          <a:p>
            <a:pPr marL="285750" indent="-285750" eaLnBrk="0" hangingPunct="0">
              <a:buFontTx/>
              <a:buChar char="-"/>
            </a:pPr>
            <a:r>
              <a:rPr lang="ru-RU" sz="1400" b="1" dirty="0"/>
              <a:t>Анализ данных о количестве зачисленных детей и количестве вакантных мест;</a:t>
            </a:r>
          </a:p>
          <a:p>
            <a:pPr marL="285750" indent="-285750" eaLnBrk="0" hangingPunct="0">
              <a:buFontTx/>
              <a:buChar char="-"/>
            </a:pPr>
            <a:r>
              <a:rPr lang="ru-RU" sz="1400" b="1" dirty="0"/>
              <a:t>Формирование списков к заседанию комиссии.</a:t>
            </a:r>
            <a:endParaRPr lang="en-US" sz="1400" b="1" dirty="0"/>
          </a:p>
        </p:txBody>
      </p:sp>
      <p:sp>
        <p:nvSpPr>
          <p:cNvPr id="50209" name="Text Box 33"/>
          <p:cNvSpPr txBox="1">
            <a:spLocks noChangeArrowheads="1"/>
          </p:cNvSpPr>
          <p:nvPr/>
        </p:nvSpPr>
        <p:spPr bwMode="auto">
          <a:xfrm>
            <a:off x="1973618" y="5721999"/>
            <a:ext cx="7062878" cy="707886"/>
          </a:xfrm>
          <a:prstGeom prst="rect">
            <a:avLst/>
          </a:prstGeom>
          <a:noFill/>
          <a:ln w="9525" algn="ctr">
            <a:noFill/>
            <a:miter lim="800000"/>
            <a:headEnd/>
            <a:tailEnd/>
          </a:ln>
        </p:spPr>
        <p:txBody>
          <a:bodyPr wrap="square">
            <a:spAutoFit/>
          </a:bodyPr>
          <a:lstStyle/>
          <a:p>
            <a:pPr algn="ctr" eaLnBrk="0" hangingPunct="0"/>
            <a:r>
              <a:rPr lang="ru-RU" sz="2000" b="1" dirty="0"/>
              <a:t>Результат: оказание услуги по предоставлению дошкольного образования</a:t>
            </a:r>
            <a:endParaRPr lang="en-US" sz="2000" b="1" dirty="0"/>
          </a:p>
        </p:txBody>
      </p:sp>
      <p:sp>
        <p:nvSpPr>
          <p:cNvPr id="50223" name="Rectangle 47"/>
          <p:cNvSpPr>
            <a:spLocks noChangeArrowheads="1"/>
          </p:cNvSpPr>
          <p:nvPr/>
        </p:nvSpPr>
        <p:spPr bwMode="auto">
          <a:xfrm>
            <a:off x="75233" y="2385047"/>
            <a:ext cx="2619829" cy="3810336"/>
          </a:xfrm>
          <a:prstGeom prst="rect">
            <a:avLst/>
          </a:prstGeom>
          <a:noFill/>
          <a:ln w="38100" cmpd="dbl">
            <a:solidFill>
              <a:schemeClr val="tx1"/>
            </a:solidFill>
            <a:miter lim="800000"/>
            <a:headEnd/>
            <a:tailEnd/>
          </a:ln>
        </p:spPr>
        <p:txBody>
          <a:bodyPr wrap="none" anchor="ctr"/>
          <a:lstStyle/>
          <a:p>
            <a:endParaRPr lang="ru-RU"/>
          </a:p>
        </p:txBody>
      </p:sp>
      <p:sp>
        <p:nvSpPr>
          <p:cNvPr id="50225" name="AutoShape 49"/>
          <p:cNvSpPr>
            <a:spLocks noChangeArrowheads="1"/>
          </p:cNvSpPr>
          <p:nvPr/>
        </p:nvSpPr>
        <p:spPr bwMode="auto">
          <a:xfrm>
            <a:off x="1905000" y="5029200"/>
            <a:ext cx="1371600" cy="457200"/>
          </a:xfrm>
          <a:prstGeom prst="downArrow">
            <a:avLst>
              <a:gd name="adj1" fmla="val 39657"/>
              <a:gd name="adj2" fmla="val 38069"/>
            </a:avLst>
          </a:prstGeom>
          <a:gradFill rotWithShape="1">
            <a:gsLst>
              <a:gs pos="0">
                <a:schemeClr val="tx1"/>
              </a:gs>
              <a:gs pos="100000">
                <a:schemeClr val="bg2"/>
              </a:gs>
            </a:gsLst>
            <a:lin ang="5400000" scaled="1"/>
          </a:gradFill>
          <a:ln w="9525">
            <a:solidFill>
              <a:schemeClr val="tx1"/>
            </a:solidFill>
            <a:miter lim="800000"/>
            <a:headEnd/>
            <a:tailEnd/>
          </a:ln>
        </p:spPr>
        <p:txBody>
          <a:bodyPr wrap="none" anchor="ctr"/>
          <a:lstStyle/>
          <a:p>
            <a:endParaRPr lang="ru-RU"/>
          </a:p>
        </p:txBody>
      </p:sp>
      <p:sp>
        <p:nvSpPr>
          <p:cNvPr id="50227" name="AutoShape 51"/>
          <p:cNvSpPr>
            <a:spLocks noChangeArrowheads="1"/>
          </p:cNvSpPr>
          <p:nvPr/>
        </p:nvSpPr>
        <p:spPr bwMode="auto">
          <a:xfrm>
            <a:off x="5867400" y="5029200"/>
            <a:ext cx="1371600" cy="457200"/>
          </a:xfrm>
          <a:prstGeom prst="downArrow">
            <a:avLst>
              <a:gd name="adj1" fmla="val 39657"/>
              <a:gd name="adj2" fmla="val 38069"/>
            </a:avLst>
          </a:prstGeom>
          <a:gradFill rotWithShape="1">
            <a:gsLst>
              <a:gs pos="0">
                <a:schemeClr val="tx1"/>
              </a:gs>
              <a:gs pos="100000">
                <a:schemeClr val="bg2"/>
              </a:gs>
            </a:gsLst>
            <a:lin ang="5400000" scaled="1"/>
          </a:gradFill>
          <a:ln w="9525">
            <a:solidFill>
              <a:schemeClr val="tx1"/>
            </a:solidFill>
            <a:miter lim="800000"/>
            <a:headEnd/>
            <a:tailEnd/>
          </a:ln>
        </p:spPr>
        <p:txBody>
          <a:bodyPr wrap="none" anchor="ctr"/>
          <a:lstStyle/>
          <a:p>
            <a:endParaRPr lang="ru-RU"/>
          </a:p>
        </p:txBody>
      </p:sp>
      <p:sp>
        <p:nvSpPr>
          <p:cNvPr id="50239" name="AutoShape 63"/>
          <p:cNvSpPr>
            <a:spLocks noChangeArrowheads="1"/>
          </p:cNvSpPr>
          <p:nvPr/>
        </p:nvSpPr>
        <p:spPr bwMode="auto">
          <a:xfrm>
            <a:off x="63500" y="1242047"/>
            <a:ext cx="2133600" cy="1143000"/>
          </a:xfrm>
          <a:prstGeom prst="downArrow">
            <a:avLst>
              <a:gd name="adj1" fmla="val 74704"/>
              <a:gd name="adj2" fmla="val 47046"/>
            </a:avLst>
          </a:prstGeom>
          <a:gradFill rotWithShape="1">
            <a:gsLst>
              <a:gs pos="0">
                <a:schemeClr val="tx1"/>
              </a:gs>
              <a:gs pos="100000">
                <a:srgbClr val="FFCCFF"/>
              </a:gs>
            </a:gsLst>
            <a:path path="rect">
              <a:fillToRect l="50000" t="50000" r="50000" b="50000"/>
            </a:path>
          </a:gradFill>
          <a:ln w="9525">
            <a:solidFill>
              <a:schemeClr val="tx1"/>
            </a:solidFill>
            <a:miter lim="800000"/>
            <a:headEnd/>
            <a:tailEnd/>
          </a:ln>
        </p:spPr>
        <p:txBody>
          <a:bodyPr wrap="none" anchor="ctr"/>
          <a:lstStyle/>
          <a:p>
            <a:pPr algn="ctr"/>
            <a:endParaRPr lang="ru-RU" b="1" dirty="0">
              <a:solidFill>
                <a:srgbClr val="CCFFFF"/>
              </a:solidFill>
            </a:endParaRPr>
          </a:p>
          <a:p>
            <a:pPr algn="ctr"/>
            <a:r>
              <a:rPr lang="ru-RU" b="1" dirty="0">
                <a:solidFill>
                  <a:srgbClr val="CCFFFF"/>
                </a:solidFill>
              </a:rPr>
              <a:t>Управление </a:t>
            </a:r>
          </a:p>
          <a:p>
            <a:pPr algn="ctr"/>
            <a:r>
              <a:rPr lang="ru-RU" b="1" dirty="0">
                <a:solidFill>
                  <a:srgbClr val="CCFFFF"/>
                </a:solidFill>
              </a:rPr>
              <a:t>образования</a:t>
            </a:r>
          </a:p>
        </p:txBody>
      </p:sp>
      <p:sp>
        <p:nvSpPr>
          <p:cNvPr id="50240" name="AutoShape 64"/>
          <p:cNvSpPr>
            <a:spLocks noChangeArrowheads="1"/>
          </p:cNvSpPr>
          <p:nvPr/>
        </p:nvSpPr>
        <p:spPr bwMode="auto">
          <a:xfrm>
            <a:off x="3180118" y="1169988"/>
            <a:ext cx="2133600" cy="1143000"/>
          </a:xfrm>
          <a:prstGeom prst="downArrow">
            <a:avLst>
              <a:gd name="adj1" fmla="val 74704"/>
              <a:gd name="adj2" fmla="val 47046"/>
            </a:avLst>
          </a:prstGeom>
          <a:gradFill rotWithShape="1">
            <a:gsLst>
              <a:gs pos="0">
                <a:schemeClr val="tx1"/>
              </a:gs>
              <a:gs pos="100000">
                <a:srgbClr val="FFCCFF"/>
              </a:gs>
            </a:gsLst>
            <a:path path="rect">
              <a:fillToRect l="50000" t="50000" r="50000" b="50000"/>
            </a:path>
          </a:gradFill>
          <a:ln w="9525">
            <a:solidFill>
              <a:schemeClr val="tx1"/>
            </a:solidFill>
            <a:miter lim="800000"/>
            <a:headEnd/>
            <a:tailEnd/>
          </a:ln>
        </p:spPr>
        <p:txBody>
          <a:bodyPr wrap="none" anchor="ctr"/>
          <a:lstStyle/>
          <a:p>
            <a:pPr algn="ctr"/>
            <a:r>
              <a:rPr lang="ru-RU" b="1" dirty="0">
                <a:solidFill>
                  <a:srgbClr val="CCFFFF"/>
                </a:solidFill>
              </a:rPr>
              <a:t>МДОО</a:t>
            </a:r>
          </a:p>
        </p:txBody>
      </p:sp>
      <p:sp>
        <p:nvSpPr>
          <p:cNvPr id="50242" name="AutoShape 66"/>
          <p:cNvSpPr>
            <a:spLocks noChangeArrowheads="1"/>
          </p:cNvSpPr>
          <p:nvPr/>
        </p:nvSpPr>
        <p:spPr bwMode="auto">
          <a:xfrm>
            <a:off x="3733800" y="5029200"/>
            <a:ext cx="1371600" cy="457200"/>
          </a:xfrm>
          <a:prstGeom prst="downArrow">
            <a:avLst>
              <a:gd name="adj1" fmla="val 39657"/>
              <a:gd name="adj2" fmla="val 38069"/>
            </a:avLst>
          </a:prstGeom>
          <a:gradFill rotWithShape="1">
            <a:gsLst>
              <a:gs pos="0">
                <a:schemeClr val="tx1"/>
              </a:gs>
              <a:gs pos="100000">
                <a:schemeClr val="bg2"/>
              </a:gs>
            </a:gsLst>
            <a:lin ang="5400000" scaled="1"/>
          </a:gradFill>
          <a:ln w="9525">
            <a:solidFill>
              <a:schemeClr val="tx1"/>
            </a:solidFill>
            <a:miter lim="800000"/>
            <a:headEnd/>
            <a:tailEnd/>
          </a:ln>
        </p:spPr>
        <p:txBody>
          <a:bodyPr wrap="none" anchor="ctr"/>
          <a:lstStyle/>
          <a:p>
            <a:endParaRPr lang="ru-RU"/>
          </a:p>
        </p:txBody>
      </p:sp>
      <p:sp>
        <p:nvSpPr>
          <p:cNvPr id="50244" name="AutoShape 68"/>
          <p:cNvSpPr>
            <a:spLocks noChangeArrowheads="1"/>
          </p:cNvSpPr>
          <p:nvPr/>
        </p:nvSpPr>
        <p:spPr bwMode="auto">
          <a:xfrm>
            <a:off x="0" y="6227151"/>
            <a:ext cx="1828800" cy="533400"/>
          </a:xfrm>
          <a:prstGeom prst="wedgeRoundRectCallout">
            <a:avLst>
              <a:gd name="adj1" fmla="val 136458"/>
              <a:gd name="adj2" fmla="val -203276"/>
              <a:gd name="adj3" fmla="val 16667"/>
            </a:avLst>
          </a:prstGeom>
          <a:solidFill>
            <a:schemeClr val="accent1"/>
          </a:solidFill>
          <a:ln w="9525">
            <a:solidFill>
              <a:schemeClr val="tx1"/>
            </a:solidFill>
            <a:miter lim="800000"/>
            <a:headEnd/>
            <a:tailEnd/>
          </a:ln>
        </p:spPr>
        <p:txBody>
          <a:bodyPr/>
          <a:lstStyle/>
          <a:p>
            <a:pPr algn="ctr"/>
            <a:r>
              <a:rPr lang="ru-RU" sz="1400" dirty="0">
                <a:solidFill>
                  <a:srgbClr val="6600CC"/>
                </a:solidFill>
              </a:rPr>
              <a:t>Соблюдение законодательства</a:t>
            </a:r>
          </a:p>
        </p:txBody>
      </p:sp>
      <p:sp>
        <p:nvSpPr>
          <p:cNvPr id="50245" name="AutoShape 69"/>
          <p:cNvSpPr>
            <a:spLocks noChangeArrowheads="1"/>
          </p:cNvSpPr>
          <p:nvPr/>
        </p:nvSpPr>
        <p:spPr bwMode="auto">
          <a:xfrm>
            <a:off x="7239000" y="4845032"/>
            <a:ext cx="1905001" cy="737649"/>
          </a:xfrm>
          <a:prstGeom prst="wedgeRoundRectCallout">
            <a:avLst>
              <a:gd name="adj1" fmla="val -219332"/>
              <a:gd name="adj2" fmla="val -25309"/>
              <a:gd name="adj3" fmla="val 16667"/>
            </a:avLst>
          </a:prstGeom>
          <a:solidFill>
            <a:srgbClr val="CCFFFF"/>
          </a:solidFill>
          <a:ln w="9525">
            <a:solidFill>
              <a:schemeClr val="tx1"/>
            </a:solidFill>
            <a:miter lim="800000"/>
            <a:headEnd/>
            <a:tailEnd/>
          </a:ln>
        </p:spPr>
        <p:txBody>
          <a:bodyPr/>
          <a:lstStyle/>
          <a:p>
            <a:pPr algn="ctr"/>
            <a:r>
              <a:rPr lang="ru-RU" sz="1200" b="1" dirty="0">
                <a:solidFill>
                  <a:srgbClr val="6600CC"/>
                </a:solidFill>
              </a:rPr>
              <a:t>Контроль правоохранительных  органов</a:t>
            </a:r>
          </a:p>
        </p:txBody>
      </p:sp>
      <p:sp>
        <p:nvSpPr>
          <p:cNvPr id="70" name="AutoShape 64"/>
          <p:cNvSpPr>
            <a:spLocks noChangeArrowheads="1"/>
          </p:cNvSpPr>
          <p:nvPr/>
        </p:nvSpPr>
        <p:spPr bwMode="auto">
          <a:xfrm>
            <a:off x="6247964" y="1143000"/>
            <a:ext cx="2133600" cy="1143000"/>
          </a:xfrm>
          <a:prstGeom prst="downArrow">
            <a:avLst>
              <a:gd name="adj1" fmla="val 74704"/>
              <a:gd name="adj2" fmla="val 47046"/>
            </a:avLst>
          </a:prstGeom>
          <a:gradFill rotWithShape="1">
            <a:gsLst>
              <a:gs pos="0">
                <a:schemeClr val="tx1"/>
              </a:gs>
              <a:gs pos="100000">
                <a:srgbClr val="FFCCFF"/>
              </a:gs>
            </a:gsLst>
            <a:path path="rect">
              <a:fillToRect l="50000" t="50000" r="50000" b="50000"/>
            </a:path>
          </a:gradFill>
          <a:ln w="9525">
            <a:solidFill>
              <a:schemeClr val="tx1"/>
            </a:solidFill>
            <a:miter lim="800000"/>
            <a:headEnd/>
            <a:tailEnd/>
          </a:ln>
        </p:spPr>
        <p:txBody>
          <a:bodyPr wrap="none" anchor="ctr"/>
          <a:lstStyle/>
          <a:p>
            <a:pPr algn="ctr"/>
            <a:r>
              <a:rPr lang="ru-RU" b="1" dirty="0">
                <a:solidFill>
                  <a:srgbClr val="CCFFFF"/>
                </a:solidFill>
              </a:rPr>
              <a:t>Родители</a:t>
            </a:r>
          </a:p>
        </p:txBody>
      </p:sp>
      <p:sp>
        <p:nvSpPr>
          <p:cNvPr id="73" name="Text Box 19"/>
          <p:cNvSpPr txBox="1">
            <a:spLocks noChangeArrowheads="1"/>
          </p:cNvSpPr>
          <p:nvPr/>
        </p:nvSpPr>
        <p:spPr bwMode="auto">
          <a:xfrm>
            <a:off x="2958775" y="2319776"/>
            <a:ext cx="2644912" cy="2677656"/>
          </a:xfrm>
          <a:prstGeom prst="rect">
            <a:avLst/>
          </a:prstGeom>
          <a:noFill/>
          <a:ln w="9525" algn="ctr">
            <a:noFill/>
            <a:miter lim="800000"/>
            <a:headEnd/>
            <a:tailEnd/>
          </a:ln>
        </p:spPr>
        <p:txBody>
          <a:bodyPr wrap="square">
            <a:spAutoFit/>
          </a:bodyPr>
          <a:lstStyle/>
          <a:p>
            <a:pPr marL="285750" indent="-285750" eaLnBrk="0" hangingPunct="0">
              <a:buFontTx/>
              <a:buChar char="-"/>
            </a:pPr>
            <a:r>
              <a:rPr lang="ru-RU" sz="1400" b="1" dirty="0"/>
              <a:t>Получение Распоряжений, списков детей;</a:t>
            </a:r>
          </a:p>
          <a:p>
            <a:pPr marL="285750" indent="-285750" eaLnBrk="0" hangingPunct="0">
              <a:buFontTx/>
              <a:buChar char="-"/>
            </a:pPr>
            <a:r>
              <a:rPr lang="ru-RU" sz="1400" b="1" dirty="0">
                <a:hlinkClick r:id="rId2" action="ppaction://hlinksldjump"/>
              </a:rPr>
              <a:t>Информирование родителей о предоставлении места;</a:t>
            </a:r>
            <a:endParaRPr lang="ru-RU" sz="1400" b="1" dirty="0"/>
          </a:p>
          <a:p>
            <a:pPr marL="285750" indent="-285750" eaLnBrk="0" hangingPunct="0">
              <a:buFontTx/>
              <a:buChar char="-"/>
            </a:pPr>
            <a:r>
              <a:rPr lang="ru-RU" sz="1400" b="1" dirty="0"/>
              <a:t>Выполнение действий в системе АИС «Образование»;</a:t>
            </a:r>
          </a:p>
          <a:p>
            <a:pPr marL="285750" indent="-285750" eaLnBrk="0" hangingPunct="0">
              <a:buFontTx/>
              <a:buChar char="-"/>
            </a:pPr>
            <a:r>
              <a:rPr lang="ru-RU" sz="1400" b="1" dirty="0"/>
              <a:t>Работа с родителями, формирование личных дел.</a:t>
            </a:r>
            <a:endParaRPr lang="en-US" sz="1400" b="1" dirty="0"/>
          </a:p>
        </p:txBody>
      </p:sp>
      <p:sp>
        <p:nvSpPr>
          <p:cNvPr id="74" name="Rectangle 47"/>
          <p:cNvSpPr>
            <a:spLocks noChangeArrowheads="1"/>
          </p:cNvSpPr>
          <p:nvPr/>
        </p:nvSpPr>
        <p:spPr bwMode="auto">
          <a:xfrm>
            <a:off x="2927923" y="2209577"/>
            <a:ext cx="2619829" cy="2747564"/>
          </a:xfrm>
          <a:prstGeom prst="rect">
            <a:avLst/>
          </a:prstGeom>
          <a:noFill/>
          <a:ln w="38100" cmpd="dbl">
            <a:solidFill>
              <a:schemeClr val="tx1"/>
            </a:solidFill>
            <a:miter lim="800000"/>
            <a:headEnd/>
            <a:tailEnd/>
          </a:ln>
        </p:spPr>
        <p:txBody>
          <a:bodyPr wrap="none" anchor="ctr"/>
          <a:lstStyle/>
          <a:p>
            <a:endParaRPr lang="ru-RU"/>
          </a:p>
        </p:txBody>
      </p:sp>
      <p:sp>
        <p:nvSpPr>
          <p:cNvPr id="75" name="Rectangle 47"/>
          <p:cNvSpPr>
            <a:spLocks noChangeArrowheads="1"/>
          </p:cNvSpPr>
          <p:nvPr/>
        </p:nvSpPr>
        <p:spPr bwMode="auto">
          <a:xfrm>
            <a:off x="5956227" y="2232647"/>
            <a:ext cx="3109310" cy="2612385"/>
          </a:xfrm>
          <a:prstGeom prst="rect">
            <a:avLst/>
          </a:prstGeom>
          <a:noFill/>
          <a:ln w="38100" cmpd="dbl">
            <a:solidFill>
              <a:schemeClr val="tx1"/>
            </a:solidFill>
            <a:miter lim="800000"/>
            <a:headEnd/>
            <a:tailEnd/>
          </a:ln>
        </p:spPr>
        <p:txBody>
          <a:bodyPr wrap="none" anchor="ctr"/>
          <a:lstStyle/>
          <a:p>
            <a:endParaRPr lang="ru-RU"/>
          </a:p>
        </p:txBody>
      </p:sp>
      <p:sp>
        <p:nvSpPr>
          <p:cNvPr id="76" name="Text Box 19"/>
          <p:cNvSpPr txBox="1">
            <a:spLocks noChangeArrowheads="1"/>
          </p:cNvSpPr>
          <p:nvPr/>
        </p:nvSpPr>
        <p:spPr bwMode="auto">
          <a:xfrm>
            <a:off x="6012161" y="2294932"/>
            <a:ext cx="3131840" cy="2462213"/>
          </a:xfrm>
          <a:prstGeom prst="rect">
            <a:avLst/>
          </a:prstGeom>
          <a:noFill/>
          <a:ln w="9525" algn="ctr">
            <a:noFill/>
            <a:miter lim="800000"/>
            <a:headEnd/>
            <a:tailEnd/>
          </a:ln>
        </p:spPr>
        <p:txBody>
          <a:bodyPr wrap="square">
            <a:spAutoFit/>
          </a:bodyPr>
          <a:lstStyle/>
          <a:p>
            <a:pPr marL="285750" indent="-285750" eaLnBrk="0" hangingPunct="0">
              <a:buFontTx/>
              <a:buChar char="-"/>
            </a:pPr>
            <a:r>
              <a:rPr lang="ru-RU" sz="1400" b="1" dirty="0"/>
              <a:t>Контроль обновления информации на ЕПГУ;</a:t>
            </a:r>
          </a:p>
          <a:p>
            <a:pPr marL="285750" indent="-285750" eaLnBrk="0" hangingPunct="0">
              <a:buFontTx/>
              <a:buChar char="-"/>
            </a:pPr>
            <a:r>
              <a:rPr lang="ru-RU" sz="1400" b="1" dirty="0"/>
              <a:t>Принятие решения о зачислении ребенка на предоставленное место;</a:t>
            </a:r>
          </a:p>
          <a:p>
            <a:pPr marL="285750" indent="-285750" eaLnBrk="0" hangingPunct="0">
              <a:buFontTx/>
              <a:buChar char="-"/>
            </a:pPr>
            <a:r>
              <a:rPr lang="ru-RU" sz="1400" b="1" dirty="0">
                <a:hlinkClick r:id="rId3" action="ppaction://hlinksldjump"/>
              </a:rPr>
              <a:t>Подготовка и предоставление документов для зачисления ребенка в МДОО;</a:t>
            </a:r>
            <a:endParaRPr lang="ru-RU" sz="1400" b="1" dirty="0"/>
          </a:p>
          <a:p>
            <a:pPr marL="285750" indent="-285750" eaLnBrk="0" hangingPunct="0">
              <a:buFontTx/>
              <a:buChar char="-"/>
            </a:pPr>
            <a:r>
              <a:rPr lang="ru-RU" sz="1400" b="1" dirty="0"/>
              <a:t>Заключение договора об образовании.</a:t>
            </a:r>
            <a:endParaRPr lang="en-US" sz="1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t>Федеральный закон № 411</a:t>
            </a:r>
          </a:p>
        </p:txBody>
      </p:sp>
      <p:sp>
        <p:nvSpPr>
          <p:cNvPr id="3" name="Объект 2"/>
          <p:cNvSpPr>
            <a:spLocks noGrp="1"/>
          </p:cNvSpPr>
          <p:nvPr>
            <p:ph idx="1"/>
          </p:nvPr>
        </p:nvSpPr>
        <p:spPr/>
        <p:txBody>
          <a:bodyPr/>
          <a:lstStyle/>
          <a:p>
            <a:pPr marL="457200" lvl="1" indent="0" algn="just">
              <a:buNone/>
            </a:pPr>
            <a:r>
              <a:rPr lang="ru-RU" sz="3200" dirty="0"/>
              <a:t>Дети, проживающие в одной семье и имеющие общее место жительства,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 в которых обучаются их братья и (или) сестры.  </a:t>
            </a:r>
          </a:p>
        </p:txBody>
      </p:sp>
    </p:spTree>
    <p:extLst>
      <p:ext uri="{BB962C8B-B14F-4D97-AF65-F5344CB8AC3E}">
        <p14:creationId xmlns:p14="http://schemas.microsoft.com/office/powerpoint/2010/main" val="21964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836712"/>
            <a:ext cx="7772400" cy="1728192"/>
          </a:xfrm>
        </p:spPr>
        <p:txBody>
          <a:bodyPr/>
          <a:lstStyle/>
          <a:p>
            <a:pPr algn="ctr"/>
            <a:r>
              <a:rPr lang="ru-RU" sz="2400" b="1" dirty="0">
                <a:latin typeface="Times New Roman" pitchFamily="18" charset="0"/>
                <a:cs typeface="Times New Roman" pitchFamily="18" charset="0"/>
              </a:rPr>
              <a:t>Федеральный закон № 152</a:t>
            </a:r>
          </a:p>
          <a:p>
            <a:pPr algn="ctr"/>
            <a:r>
              <a:rPr lang="ru-RU" sz="2400" dirty="0">
                <a:solidFill>
                  <a:srgbClr val="000000"/>
                </a:solidFill>
                <a:latin typeface="Times New Roman" pitchFamily="18" charset="0"/>
                <a:cs typeface="Times New Roman" pitchFamily="18" charset="0"/>
              </a:rPr>
              <a:t>Федеральный закон от 27 июля 2006 г. N 152-ФЗ</a:t>
            </a:r>
          </a:p>
          <a:p>
            <a:pPr algn="ctr"/>
            <a:r>
              <a:rPr lang="ru-RU" sz="2400" dirty="0">
                <a:solidFill>
                  <a:srgbClr val="000000"/>
                </a:solidFill>
                <a:latin typeface="Times New Roman" pitchFamily="18" charset="0"/>
                <a:cs typeface="Times New Roman" pitchFamily="18" charset="0"/>
              </a:rPr>
              <a:t> "О персональных данных" (с изменениями и дополнениями) </a:t>
            </a:r>
            <a:br>
              <a:rPr lang="ru-RU" dirty="0">
                <a:solidFill>
                  <a:srgbClr val="000000"/>
                </a:solidFill>
              </a:rPr>
            </a:br>
            <a:br>
              <a:rPr lang="ru-RU" dirty="0">
                <a:solidFill>
                  <a:srgbClr val="000000"/>
                </a:solidFill>
              </a:rPr>
            </a:br>
            <a:endParaRPr lang="ru-RU" dirty="0">
              <a:latin typeface="Times New Roman" pitchFamily="18" charset="0"/>
              <a:cs typeface="Times New Roman" pitchFamily="18" charset="0"/>
            </a:endParaRPr>
          </a:p>
        </p:txBody>
      </p:sp>
      <p:sp>
        <p:nvSpPr>
          <p:cNvPr id="6" name="Текст 2"/>
          <p:cNvSpPr txBox="1">
            <a:spLocks/>
          </p:cNvSpPr>
          <p:nvPr/>
        </p:nvSpPr>
        <p:spPr bwMode="gray">
          <a:xfrm>
            <a:off x="467544" y="3609020"/>
            <a:ext cx="7772400" cy="223224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342900" indent="-342900" algn="just">
              <a:buFontTx/>
              <a:buChar char="-"/>
            </a:pPr>
            <a:r>
              <a:rPr lang="ru-RU" sz="2400" dirty="0">
                <a:latin typeface="Times New Roman" pitchFamily="18" charset="0"/>
                <a:cs typeface="Times New Roman" pitchFamily="18" charset="0"/>
              </a:rPr>
              <a:t>Запрет  на публикацию списков, возможность уточнения сведений о предоставлении места только путем контроля информации на ЕПГУ или явки к районному оператору.</a:t>
            </a:r>
          </a:p>
          <a:p>
            <a:pPr marL="342900" indent="-342900" algn="just">
              <a:buFontTx/>
              <a:buChar char="-"/>
            </a:pPr>
            <a:endParaRPr lang="ru-RU" dirty="0">
              <a:latin typeface="Times New Roman" pitchFamily="18" charset="0"/>
              <a:cs typeface="Times New Roman" pitchFamily="18" charset="0"/>
            </a:endParaRPr>
          </a:p>
        </p:txBody>
      </p:sp>
      <p:sp>
        <p:nvSpPr>
          <p:cNvPr id="7" name="Стрелка вниз 6"/>
          <p:cNvSpPr/>
          <p:nvPr/>
        </p:nvSpPr>
        <p:spPr>
          <a:xfrm>
            <a:off x="3851920" y="2367744"/>
            <a:ext cx="864096" cy="1224136"/>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0108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908720"/>
            <a:ext cx="7772400" cy="1500187"/>
          </a:xfrm>
        </p:spPr>
        <p:txBody>
          <a:bodyPr/>
          <a:lstStyle/>
          <a:p>
            <a:pPr lvl="0" algn="ctr" eaLnBrk="1" hangingPunct="1">
              <a:spcBef>
                <a:spcPct val="0"/>
              </a:spcBef>
              <a:spcAft>
                <a:spcPts val="0"/>
              </a:spcAft>
            </a:pPr>
            <a:r>
              <a:rPr lang="ru-RU" sz="2400" b="1" kern="1200" dirty="0">
                <a:solidFill>
                  <a:srgbClr val="000000"/>
                </a:solidFill>
                <a:latin typeface="Times New Roman" panose="02020603050405020304" pitchFamily="18" charset="0"/>
                <a:ea typeface="Times New Roman" panose="02020603050405020304" pitchFamily="18" charset="0"/>
                <a:cs typeface="Arial" charset="0"/>
              </a:rPr>
              <a:t>Приказ </a:t>
            </a:r>
            <a:r>
              <a:rPr lang="ru-RU" sz="2400" b="1" kern="1200" dirty="0" err="1">
                <a:solidFill>
                  <a:srgbClr val="000000"/>
                </a:solidFill>
                <a:latin typeface="Times New Roman" panose="02020603050405020304" pitchFamily="18" charset="0"/>
                <a:ea typeface="Times New Roman" panose="02020603050405020304" pitchFamily="18" charset="0"/>
                <a:cs typeface="Arial" charset="0"/>
              </a:rPr>
              <a:t>Минобрнауки</a:t>
            </a:r>
            <a:r>
              <a:rPr lang="ru-RU" sz="2400" b="1" kern="1200" dirty="0">
                <a:solidFill>
                  <a:srgbClr val="000000"/>
                </a:solidFill>
                <a:latin typeface="Times New Roman" panose="02020603050405020304" pitchFamily="18" charset="0"/>
                <a:ea typeface="Times New Roman" panose="02020603050405020304" pitchFamily="18" charset="0"/>
                <a:cs typeface="Arial" charset="0"/>
              </a:rPr>
              <a:t> России от 08.04.2014 № 293 «Об утверждении Порядка приёма на обучение по образовательным программам дошкольного образования»</a:t>
            </a:r>
            <a:endParaRPr lang="ru-RU" b="1" kern="1200" dirty="0">
              <a:solidFill>
                <a:srgbClr val="000000"/>
              </a:solidFill>
              <a:latin typeface="Times New Roman" panose="02020603050405020304" pitchFamily="18" charset="0"/>
              <a:ea typeface="Times New Roman" panose="02020603050405020304" pitchFamily="18" charset="0"/>
              <a:cs typeface="Arial" charset="0"/>
            </a:endParaRPr>
          </a:p>
        </p:txBody>
      </p:sp>
      <p:sp>
        <p:nvSpPr>
          <p:cNvPr id="5" name="Текст 2"/>
          <p:cNvSpPr txBox="1">
            <a:spLocks/>
          </p:cNvSpPr>
          <p:nvPr/>
        </p:nvSpPr>
        <p:spPr bwMode="gray">
          <a:xfrm>
            <a:off x="662112" y="2852936"/>
            <a:ext cx="7772400" cy="158417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285750" indent="-285750" algn="just" eaLnBrk="1" hangingPunct="1">
              <a:spcBef>
                <a:spcPct val="0"/>
              </a:spcBef>
              <a:spcAft>
                <a:spcPts val="0"/>
              </a:spcAft>
              <a:buFontTx/>
              <a:buChar char="-"/>
            </a:pPr>
            <a:r>
              <a:rPr lang="ru-RU" b="1" kern="1200" dirty="0">
                <a:solidFill>
                  <a:srgbClr val="000000"/>
                </a:solidFill>
                <a:latin typeface="Times New Roman" panose="02020603050405020304" pitchFamily="18" charset="0"/>
                <a:ea typeface="Times New Roman" panose="02020603050405020304" pitchFamily="18" charset="0"/>
                <a:cs typeface="Arial" charset="0"/>
              </a:rPr>
              <a:t>Заявление родителя (законного представителя);</a:t>
            </a:r>
          </a:p>
          <a:p>
            <a:pPr marL="285750" indent="-285750" algn="just" eaLnBrk="1" hangingPunct="1">
              <a:spcBef>
                <a:spcPct val="0"/>
              </a:spcBef>
              <a:spcAft>
                <a:spcPts val="0"/>
              </a:spcAft>
              <a:buFontTx/>
              <a:buChar char="-"/>
            </a:pPr>
            <a:r>
              <a:rPr lang="ru-RU" b="1" dirty="0">
                <a:solidFill>
                  <a:srgbClr val="000000"/>
                </a:solidFill>
                <a:latin typeface="Times New Roman" panose="02020603050405020304" pitchFamily="18" charset="0"/>
                <a:ea typeface="Times New Roman" panose="02020603050405020304" pitchFamily="18" charset="0"/>
                <a:cs typeface="Arial" charset="0"/>
              </a:rPr>
              <a:t>Оригинал документа, удостоверяющего личность родителя (законного представителя);</a:t>
            </a:r>
          </a:p>
          <a:p>
            <a:pPr marL="285750" indent="-285750" algn="just" eaLnBrk="1" hangingPunct="1">
              <a:spcBef>
                <a:spcPct val="0"/>
              </a:spcBef>
              <a:spcAft>
                <a:spcPts val="0"/>
              </a:spcAft>
              <a:buFontTx/>
              <a:buChar char="-"/>
            </a:pPr>
            <a:r>
              <a:rPr lang="ru-RU" b="1" dirty="0">
                <a:solidFill>
                  <a:srgbClr val="000000"/>
                </a:solidFill>
                <a:latin typeface="Times New Roman" panose="02020603050405020304" pitchFamily="18" charset="0"/>
                <a:ea typeface="Times New Roman" panose="02020603050405020304" pitchFamily="18" charset="0"/>
                <a:cs typeface="Arial" charset="0"/>
              </a:rPr>
              <a:t>М</a:t>
            </a:r>
            <a:r>
              <a:rPr lang="ru-RU" b="1" kern="1200" dirty="0">
                <a:solidFill>
                  <a:srgbClr val="000000"/>
                </a:solidFill>
                <a:latin typeface="Times New Roman" panose="02020603050405020304" pitchFamily="18" charset="0"/>
                <a:ea typeface="Times New Roman" panose="02020603050405020304" pitchFamily="18" charset="0"/>
                <a:cs typeface="Arial" charset="0"/>
              </a:rPr>
              <a:t>едицинское заключение.</a:t>
            </a:r>
          </a:p>
        </p:txBody>
      </p:sp>
    </p:spTree>
    <p:extLst>
      <p:ext uri="{BB962C8B-B14F-4D97-AF65-F5344CB8AC3E}">
        <p14:creationId xmlns:p14="http://schemas.microsoft.com/office/powerpoint/2010/main" val="312229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11188" y="333375"/>
            <a:ext cx="8002587" cy="3383657"/>
          </a:xfrm>
        </p:spPr>
        <p:txBody>
          <a:bodyPr/>
          <a:lstStyle/>
          <a:p>
            <a:pPr algn="ctr" eaLnBrk="1" hangingPunct="1"/>
            <a:r>
              <a:rPr lang="ru-RU" sz="3200" i="1" dirty="0"/>
              <a:t>На территории Чкаловского района </a:t>
            </a:r>
            <a:br>
              <a:rPr lang="ru-RU" sz="3200" i="1" dirty="0"/>
            </a:br>
            <a:r>
              <a:rPr lang="en-US" sz="3200" i="1" dirty="0"/>
              <a:t>69</a:t>
            </a:r>
            <a:r>
              <a:rPr lang="ru-RU" sz="3200" i="1" dirty="0"/>
              <a:t> МДОО:</a:t>
            </a:r>
            <a:br>
              <a:rPr lang="ru-RU" sz="3200" i="1" dirty="0"/>
            </a:br>
            <a:r>
              <a:rPr lang="ru-RU" sz="3200" i="1" dirty="0"/>
              <a:t>6</a:t>
            </a:r>
            <a:r>
              <a:rPr lang="en-US" sz="3200" i="1" dirty="0"/>
              <a:t>6</a:t>
            </a:r>
            <a:r>
              <a:rPr lang="ru-RU" sz="3200" i="1" dirty="0"/>
              <a:t> учреждений – в городе;</a:t>
            </a:r>
            <a:br>
              <a:rPr lang="ru-RU" sz="3200" i="1" dirty="0"/>
            </a:br>
            <a:r>
              <a:rPr lang="ru-RU" sz="3200" i="1" dirty="0"/>
              <a:t>3 учреждения – сельская местность.</a:t>
            </a:r>
            <a:br>
              <a:rPr lang="ru-RU" sz="3200" i="1" dirty="0"/>
            </a:br>
            <a:endParaRPr lang="ru-RU" sz="3200" i="1" dirty="0"/>
          </a:p>
        </p:txBody>
      </p:sp>
      <p:sp>
        <p:nvSpPr>
          <p:cNvPr id="19458" name="Rectangle 3"/>
          <p:cNvSpPr>
            <a:spLocks noGrp="1" noChangeArrowheads="1"/>
          </p:cNvSpPr>
          <p:nvPr>
            <p:ph type="body" idx="1"/>
          </p:nvPr>
        </p:nvSpPr>
        <p:spPr>
          <a:xfrm>
            <a:off x="4644007" y="3212976"/>
            <a:ext cx="4401443" cy="3347864"/>
          </a:xfrm>
        </p:spPr>
        <p:txBody>
          <a:bodyPr/>
          <a:lstStyle/>
          <a:p>
            <a:pPr eaLnBrk="1" hangingPunct="1">
              <a:lnSpc>
                <a:spcPct val="90000"/>
              </a:lnSpc>
              <a:buFontTx/>
              <a:buNone/>
            </a:pPr>
            <a:r>
              <a:rPr lang="ru-RU" sz="2400" b="1" i="1" dirty="0"/>
              <a:t>   </a:t>
            </a:r>
          </a:p>
          <a:p>
            <a:pPr eaLnBrk="1" hangingPunct="1">
              <a:lnSpc>
                <a:spcPct val="90000"/>
              </a:lnSpc>
              <a:buFontTx/>
              <a:buNone/>
            </a:pPr>
            <a:r>
              <a:rPr lang="ru-RU" sz="2400" b="1" i="1" dirty="0"/>
              <a:t>    </a:t>
            </a:r>
            <a:endParaRPr lang="ru-RU" sz="2800" b="1" i="1" dirty="0"/>
          </a:p>
        </p:txBody>
      </p:sp>
      <p:pic>
        <p:nvPicPr>
          <p:cNvPr id="3" name="Рисунок 2"/>
          <p:cNvPicPr>
            <a:picLocks noChangeAspect="1"/>
          </p:cNvPicPr>
          <p:nvPr/>
        </p:nvPicPr>
        <p:blipFill>
          <a:blip r:embed="rId2"/>
          <a:stretch>
            <a:fillRect/>
          </a:stretch>
        </p:blipFill>
        <p:spPr>
          <a:xfrm>
            <a:off x="2572931" y="2996952"/>
            <a:ext cx="4271797" cy="32038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332656"/>
            <a:ext cx="7315200" cy="577949"/>
          </a:xfrm>
        </p:spPr>
        <p:txBody>
          <a:bodyPr/>
          <a:lstStyle/>
          <a:p>
            <a:pPr algn="ctr"/>
            <a:r>
              <a:rPr lang="ru-RU" sz="3600" dirty="0"/>
              <a:t>МДОО Чкаловского района</a:t>
            </a:r>
          </a:p>
        </p:txBody>
      </p:sp>
      <p:sp>
        <p:nvSpPr>
          <p:cNvPr id="3" name="Текст 2"/>
          <p:cNvSpPr>
            <a:spLocks noGrp="1"/>
          </p:cNvSpPr>
          <p:nvPr>
            <p:ph type="body" idx="4294967295"/>
          </p:nvPr>
        </p:nvSpPr>
        <p:spPr>
          <a:xfrm>
            <a:off x="467544" y="1052736"/>
            <a:ext cx="8424936" cy="3744415"/>
          </a:xfrm>
        </p:spPr>
        <p:txBody>
          <a:bodyPr/>
          <a:lstStyle/>
          <a:p>
            <a:pPr indent="449580" algn="just">
              <a:lnSpc>
                <a:spcPct val="115000"/>
              </a:lnSpc>
              <a:spcAft>
                <a:spcPts val="0"/>
              </a:spcAft>
            </a:pPr>
            <a:r>
              <a:rPr lang="ru-RU" sz="2000" dirty="0">
                <a:latin typeface="Times New Roman"/>
                <a:ea typeface="Times New Roman"/>
                <a:cs typeface="Times New Roman"/>
              </a:rPr>
              <a:t>Общеразвивающей направленности осуществляется реализация образовательной программы дошкольного образования. Дошкольные образовательные учреждения, расположенные на территории Чкаловского района, реализующие образовательную программу дошкольного образования: </a:t>
            </a:r>
          </a:p>
          <a:p>
            <a:pPr indent="0" algn="just">
              <a:lnSpc>
                <a:spcPct val="115000"/>
              </a:lnSpc>
              <a:spcAft>
                <a:spcPts val="0"/>
              </a:spcAft>
              <a:buNone/>
            </a:pPr>
            <a:r>
              <a:rPr lang="ru-RU" sz="2000" dirty="0">
                <a:latin typeface="Times New Roman"/>
                <a:ea typeface="Times New Roman"/>
                <a:cs typeface="Times New Roman"/>
              </a:rPr>
              <a:t>МДОУ № 11, 16, 33, 47, 48, 66, 89, 121, 127, 131, 133, 147, 148, 201, 223, 247, 250, 257, 275, 277, 316, 321, 324, 326, 358, 360, 362, 385, 385 «Сказка», 391, 398, 402, 405, 410, 424, 426, 427, 429, 437, 443, 454, 463, 464, 476, 482, 489, 493, 497, 509, 512, 519, 528, 539, 546, 548, 566, 572, 578, 586, 587.</a:t>
            </a:r>
            <a:endParaRPr lang="ru-RU" sz="1200" dirty="0">
              <a:latin typeface="Calibri"/>
              <a:ea typeface="Calibri"/>
              <a:cs typeface="Times New Roman"/>
            </a:endParaRPr>
          </a:p>
          <a:p>
            <a:endParaRPr lang="ru-RU" sz="2000" dirty="0"/>
          </a:p>
        </p:txBody>
      </p:sp>
    </p:spTree>
    <p:extLst>
      <p:ext uri="{BB962C8B-B14F-4D97-AF65-F5344CB8AC3E}">
        <p14:creationId xmlns:p14="http://schemas.microsoft.com/office/powerpoint/2010/main" val="87220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58763"/>
            <a:ext cx="8075240" cy="944562"/>
          </a:xfrm>
        </p:spPr>
        <p:txBody>
          <a:bodyPr/>
          <a:lstStyle/>
          <a:p>
            <a:pPr algn="ctr"/>
            <a:r>
              <a:rPr lang="ru-RU" sz="3200" dirty="0"/>
              <a:t>МДОО Чкаловского района</a:t>
            </a:r>
          </a:p>
        </p:txBody>
      </p:sp>
      <p:sp>
        <p:nvSpPr>
          <p:cNvPr id="5" name="Объект 4"/>
          <p:cNvSpPr>
            <a:spLocks noGrp="1"/>
          </p:cNvSpPr>
          <p:nvPr>
            <p:ph idx="1"/>
          </p:nvPr>
        </p:nvSpPr>
        <p:spPr>
          <a:xfrm>
            <a:off x="457200" y="1196753"/>
            <a:ext cx="8229600" cy="4464496"/>
          </a:xfrm>
        </p:spPr>
        <p:txBody>
          <a:bodyPr/>
          <a:lstStyle/>
          <a:p>
            <a:pPr lvl="0" indent="449580" algn="just">
              <a:lnSpc>
                <a:spcPct val="115000"/>
              </a:lnSpc>
              <a:spcAft>
                <a:spcPts val="0"/>
              </a:spcAft>
            </a:pPr>
            <a:r>
              <a:rPr lang="ru-RU" sz="2000" dirty="0">
                <a:solidFill>
                  <a:srgbClr val="000000"/>
                </a:solidFill>
                <a:latin typeface="Times New Roman"/>
                <a:ea typeface="Times New Roman"/>
                <a:cs typeface="Times New Roman"/>
              </a:rPr>
              <a:t>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 индивидуальных возможностей, обеспечивающей коррекцию нарушения развития и социальную адаптацию воспитанников с ограниченными  возможностями здоровья.  </a:t>
            </a:r>
          </a:p>
          <a:p>
            <a:pPr lvl="0" indent="0" algn="just">
              <a:lnSpc>
                <a:spcPct val="115000"/>
              </a:lnSpc>
              <a:spcAft>
                <a:spcPts val="0"/>
              </a:spcAft>
              <a:buNone/>
            </a:pPr>
            <a:r>
              <a:rPr lang="ru-RU" sz="2000" dirty="0">
                <a:solidFill>
                  <a:srgbClr val="000000"/>
                </a:solidFill>
                <a:latin typeface="Times New Roman"/>
                <a:ea typeface="Times New Roman"/>
                <a:cs typeface="Times New Roman"/>
              </a:rPr>
              <a:t>	Дошкольные образовательные учреждения, расположенные на территории Чкаловского района, реализующие адаптированную образовательную программу дошкольного образования: </a:t>
            </a:r>
          </a:p>
          <a:p>
            <a:pPr lvl="0" indent="0" algn="just">
              <a:lnSpc>
                <a:spcPct val="115000"/>
              </a:lnSpc>
              <a:spcAft>
                <a:spcPts val="0"/>
              </a:spcAft>
              <a:buNone/>
            </a:pPr>
            <a:r>
              <a:rPr lang="ru-RU" sz="2000" dirty="0">
                <a:solidFill>
                  <a:srgbClr val="000000"/>
                </a:solidFill>
                <a:latin typeface="Times New Roman"/>
                <a:ea typeface="Times New Roman"/>
                <a:cs typeface="Times New Roman"/>
              </a:rPr>
              <a:t>МДОУ № 188, 360, 410, 427, 438, 464, 493, 528, 539, 548, 572, 586.</a:t>
            </a:r>
            <a:endParaRPr lang="ru-RU" sz="1200" dirty="0">
              <a:solidFill>
                <a:srgbClr val="000000"/>
              </a:solidFill>
              <a:latin typeface="Calibri"/>
              <a:ea typeface="Calibri"/>
              <a:cs typeface="Times New Roman"/>
            </a:endParaRPr>
          </a:p>
          <a:p>
            <a:endParaRPr lang="ru-RU" dirty="0"/>
          </a:p>
        </p:txBody>
      </p:sp>
    </p:spTree>
    <p:extLst>
      <p:ext uri="{BB962C8B-B14F-4D97-AF65-F5344CB8AC3E}">
        <p14:creationId xmlns:p14="http://schemas.microsoft.com/office/powerpoint/2010/main" val="221011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1772816"/>
            <a:ext cx="7772400" cy="2880320"/>
          </a:xfrm>
        </p:spPr>
        <p:txBody>
          <a:bodyPr/>
          <a:lstStyle/>
          <a:p>
            <a:pPr marL="342900" lvl="0" indent="449580" algn="just">
              <a:lnSpc>
                <a:spcPct val="115000"/>
              </a:lnSpc>
              <a:spcAft>
                <a:spcPts val="0"/>
              </a:spcAft>
              <a:buFontTx/>
              <a:buChar char="•"/>
            </a:pPr>
            <a:r>
              <a:rPr lang="ru-RU" dirty="0">
                <a:solidFill>
                  <a:srgbClr val="000000"/>
                </a:solidFill>
                <a:latin typeface="Times New Roman"/>
                <a:ea typeface="Times New Roman"/>
                <a:cs typeface="Times New Roman"/>
              </a:rPr>
              <a:t>Группы оздоровительной направленности созданы в МДОУ № 341 для детей с туберкулезной интоксикацией, часто болеющих детей, нуждающихся в длительном лечении и проведении комплекса специальных лечебно-оздоровительных мероприятий; </a:t>
            </a:r>
            <a:endParaRPr lang="ru-RU" sz="1200" dirty="0">
              <a:solidFill>
                <a:srgbClr val="000000"/>
              </a:solidFill>
              <a:latin typeface="Calibri"/>
              <a:ea typeface="Calibri"/>
              <a:cs typeface="Times New Roman"/>
            </a:endParaRPr>
          </a:p>
          <a:p>
            <a:endParaRPr lang="ru-RU" dirty="0"/>
          </a:p>
        </p:txBody>
      </p:sp>
      <p:sp>
        <p:nvSpPr>
          <p:cNvPr id="5" name="Заголовок 3"/>
          <p:cNvSpPr>
            <a:spLocks noGrp="1"/>
          </p:cNvSpPr>
          <p:nvPr>
            <p:ph type="title"/>
          </p:nvPr>
        </p:nvSpPr>
        <p:spPr>
          <a:xfrm>
            <a:off x="467544" y="620688"/>
            <a:ext cx="8075240" cy="944562"/>
          </a:xfrm>
        </p:spPr>
        <p:txBody>
          <a:bodyPr/>
          <a:lstStyle/>
          <a:p>
            <a:pPr algn="ctr"/>
            <a:r>
              <a:rPr lang="ru-RU" sz="3200" dirty="0"/>
              <a:t>МДОО Чкаловского района</a:t>
            </a:r>
          </a:p>
        </p:txBody>
      </p:sp>
    </p:spTree>
    <p:extLst>
      <p:ext uri="{BB962C8B-B14F-4D97-AF65-F5344CB8AC3E}">
        <p14:creationId xmlns:p14="http://schemas.microsoft.com/office/powerpoint/2010/main" val="3955194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365104"/>
            <a:ext cx="8424936" cy="2016224"/>
          </a:xfrm>
        </p:spPr>
        <p:txBody>
          <a:bodyPr/>
          <a:lstStyle/>
          <a:p>
            <a:pPr algn="ctr"/>
            <a:r>
              <a:rPr lang="ru-RU" sz="2800" dirty="0"/>
              <a:t>Количество детей посещающих МДОО Чкаловского района </a:t>
            </a:r>
            <a:r>
              <a:rPr lang="ru-RU" sz="2800" b="1" dirty="0"/>
              <a:t>– </a:t>
            </a:r>
          </a:p>
          <a:p>
            <a:pPr algn="ctr"/>
            <a:r>
              <a:rPr lang="en-US" sz="2800" b="1" dirty="0"/>
              <a:t>15570</a:t>
            </a:r>
            <a:r>
              <a:rPr lang="ru-RU" sz="2800" b="1" dirty="0"/>
              <a:t> </a:t>
            </a:r>
            <a:r>
              <a:rPr lang="ru-RU" sz="2800" dirty="0"/>
              <a:t>воспитанника</a:t>
            </a:r>
            <a:r>
              <a:rPr lang="ru-RU" sz="2800" b="1" dirty="0"/>
              <a:t> </a:t>
            </a:r>
            <a:r>
              <a:rPr lang="ru-RU" sz="2800" dirty="0"/>
              <a:t>(из них дети в возрасте с 2 –х до 3 лет – </a:t>
            </a:r>
            <a:r>
              <a:rPr lang="en-US" sz="2800" b="1" dirty="0"/>
              <a:t>707</a:t>
            </a:r>
            <a:r>
              <a:rPr lang="ru-RU" sz="2800" b="1" dirty="0"/>
              <a:t>).</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88640"/>
            <a:ext cx="6478854" cy="3888432"/>
          </a:xfrm>
          <a:prstGeom prst="rect">
            <a:avLst/>
          </a:prstGeom>
        </p:spPr>
      </p:pic>
    </p:spTree>
    <p:extLst>
      <p:ext uri="{BB962C8B-B14F-4D97-AF65-F5344CB8AC3E}">
        <p14:creationId xmlns:p14="http://schemas.microsoft.com/office/powerpoint/2010/main" val="99393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131840" y="4727567"/>
            <a:ext cx="3115320" cy="2130433"/>
          </a:xfrm>
          <a:prstGeom prst="rect">
            <a:avLst/>
          </a:prstGeom>
        </p:spPr>
      </p:pic>
      <p:sp>
        <p:nvSpPr>
          <p:cNvPr id="3" name="Текст 2"/>
          <p:cNvSpPr>
            <a:spLocks noGrp="1"/>
          </p:cNvSpPr>
          <p:nvPr>
            <p:ph type="body" idx="1"/>
          </p:nvPr>
        </p:nvSpPr>
        <p:spPr>
          <a:xfrm>
            <a:off x="692597" y="476672"/>
            <a:ext cx="7772400" cy="792088"/>
          </a:xfrm>
        </p:spPr>
        <p:txBody>
          <a:bodyPr/>
          <a:lstStyle/>
          <a:p>
            <a:pPr algn="ctr"/>
            <a:r>
              <a:rPr lang="ru-RU" b="1" dirty="0"/>
              <a:t>Средняя наполняемость в общеразвивающих группах по </a:t>
            </a:r>
          </a:p>
          <a:p>
            <a:pPr algn="ctr"/>
            <a:r>
              <a:rPr lang="ru-RU" b="1" dirty="0"/>
              <a:t>Чкаловскому району – 2</a:t>
            </a:r>
            <a:r>
              <a:rPr lang="en-US" b="1" dirty="0"/>
              <a:t>8</a:t>
            </a:r>
            <a:r>
              <a:rPr lang="ru-RU" b="1" dirty="0"/>
              <a:t> детей (от 24 до 34 человек).</a:t>
            </a:r>
          </a:p>
        </p:txBody>
      </p:sp>
      <p:graphicFrame>
        <p:nvGraphicFramePr>
          <p:cNvPr id="6" name="Таблица 5"/>
          <p:cNvGraphicFramePr>
            <a:graphicFrameLocks noGrp="1"/>
          </p:cNvGraphicFramePr>
          <p:nvPr>
            <p:extLst>
              <p:ext uri="{D42A27DB-BD31-4B8C-83A1-F6EECF244321}">
                <p14:modId xmlns:p14="http://schemas.microsoft.com/office/powerpoint/2010/main" val="1350964882"/>
              </p:ext>
            </p:extLst>
          </p:nvPr>
        </p:nvGraphicFramePr>
        <p:xfrm>
          <a:off x="323528" y="1412774"/>
          <a:ext cx="8712968" cy="3240365"/>
        </p:xfrm>
        <a:graphic>
          <a:graphicData uri="http://schemas.openxmlformats.org/drawingml/2006/table">
            <a:tbl>
              <a:tblPr firstRow="1" firstCol="1" bandRow="1">
                <a:tableStyleId>{68D230F3-CF80-4859-8CE7-A43EE81993B5}</a:tableStyleId>
              </a:tblPr>
              <a:tblGrid>
                <a:gridCol w="2177559">
                  <a:extLst>
                    <a:ext uri="{9D8B030D-6E8A-4147-A177-3AD203B41FA5}">
                      <a16:colId xmlns:a16="http://schemas.microsoft.com/office/drawing/2014/main" val="20000"/>
                    </a:ext>
                  </a:extLst>
                </a:gridCol>
                <a:gridCol w="3295049">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687397">
                <a:tc>
                  <a:txBody>
                    <a:bodyPr/>
                    <a:lstStyle/>
                    <a:p>
                      <a:pPr algn="ctr">
                        <a:lnSpc>
                          <a:spcPct val="115000"/>
                        </a:lnSpc>
                        <a:spcAft>
                          <a:spcPts val="0"/>
                        </a:spcAft>
                      </a:pPr>
                      <a:r>
                        <a:rPr lang="ru-RU" sz="1200" dirty="0">
                          <a:effectLst/>
                        </a:rPr>
                        <a:t>Жилой микрорайон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b="1" dirty="0">
                          <a:effectLst/>
                        </a:rPr>
                        <a:t>Средняя наполняемость в группах</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Количество МДОО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9121">
                <a:tc>
                  <a:txBody>
                    <a:bodyPr/>
                    <a:lstStyle/>
                    <a:p>
                      <a:pPr algn="just">
                        <a:lnSpc>
                          <a:spcPct val="115000"/>
                        </a:lnSpc>
                        <a:spcAft>
                          <a:spcPts val="0"/>
                        </a:spcAft>
                      </a:pPr>
                      <a:r>
                        <a:rPr lang="ru-RU" sz="1400" dirty="0">
                          <a:effectLst/>
                        </a:rPr>
                        <a:t>Юг – Центр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1" dirty="0">
                          <a:effectLst/>
                          <a:latin typeface="+mn-lt"/>
                          <a:ea typeface="+mn-ea"/>
                          <a:cs typeface="+mn-cs"/>
                        </a:rPr>
                        <a:t>32</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latin typeface="+mn-lt"/>
                          <a:ea typeface="+mn-ea"/>
                          <a:cs typeface="+mn-cs"/>
                        </a:rPr>
                        <a:t>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9121">
                <a:tc>
                  <a:txBody>
                    <a:bodyPr/>
                    <a:lstStyle/>
                    <a:p>
                      <a:pPr algn="just">
                        <a:lnSpc>
                          <a:spcPct val="115000"/>
                        </a:lnSpc>
                        <a:spcAft>
                          <a:spcPts val="0"/>
                        </a:spcAft>
                      </a:pPr>
                      <a:r>
                        <a:rPr lang="ru-RU" sz="1400">
                          <a:effectLst/>
                        </a:rPr>
                        <a:t>Ботанический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1" dirty="0">
                          <a:effectLst/>
                          <a:latin typeface="+mn-lt"/>
                          <a:ea typeface="+mn-ea"/>
                          <a:cs typeface="+mn-cs"/>
                        </a:rPr>
                        <a:t>32</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9121">
                <a:tc>
                  <a:txBody>
                    <a:bodyPr/>
                    <a:lstStyle/>
                    <a:p>
                      <a:pPr algn="just">
                        <a:lnSpc>
                          <a:spcPct val="115000"/>
                        </a:lnSpc>
                        <a:spcAft>
                          <a:spcPts val="0"/>
                        </a:spcAft>
                      </a:pPr>
                      <a:r>
                        <a:rPr lang="ru-RU" sz="1400" dirty="0" err="1">
                          <a:effectLst/>
                        </a:rPr>
                        <a:t>Уктус</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1" dirty="0">
                          <a:effectLst/>
                          <a:latin typeface="+mn-lt"/>
                          <a:ea typeface="+mn-ea"/>
                          <a:cs typeface="+mn-cs"/>
                        </a:rPr>
                        <a:t>31</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1" dirty="0">
                          <a:effectLst/>
                          <a:latin typeface="+mn-lt"/>
                          <a:ea typeface="+mn-ea"/>
                          <a:cs typeface="+mn-cs"/>
                        </a:rPr>
                        <a:t>7</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9121">
                <a:tc>
                  <a:txBody>
                    <a:bodyPr/>
                    <a:lstStyle/>
                    <a:p>
                      <a:pPr algn="just">
                        <a:lnSpc>
                          <a:spcPct val="115000"/>
                        </a:lnSpc>
                        <a:spcAft>
                          <a:spcPts val="0"/>
                        </a:spcAft>
                      </a:pPr>
                      <a:r>
                        <a:rPr lang="ru-RU" sz="1400">
                          <a:effectLst/>
                        </a:rPr>
                        <a:t>Елизавет</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1" dirty="0">
                          <a:effectLst/>
                          <a:latin typeface="+mn-lt"/>
                          <a:ea typeface="+mn-ea"/>
                          <a:cs typeface="+mn-cs"/>
                        </a:rPr>
                        <a:t>30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9121">
                <a:tc>
                  <a:txBody>
                    <a:bodyPr/>
                    <a:lstStyle/>
                    <a:p>
                      <a:pPr algn="just">
                        <a:lnSpc>
                          <a:spcPct val="115000"/>
                        </a:lnSpc>
                        <a:spcAft>
                          <a:spcPts val="0"/>
                        </a:spcAft>
                      </a:pPr>
                      <a:r>
                        <a:rPr lang="ru-RU" sz="1400">
                          <a:effectLst/>
                        </a:rPr>
                        <a:t>Вторчермет</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28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26</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19121">
                <a:tc>
                  <a:txBody>
                    <a:bodyPr/>
                    <a:lstStyle/>
                    <a:p>
                      <a:pPr algn="just">
                        <a:lnSpc>
                          <a:spcPct val="115000"/>
                        </a:lnSpc>
                        <a:spcAft>
                          <a:spcPts val="0"/>
                        </a:spcAft>
                      </a:pPr>
                      <a:r>
                        <a:rPr lang="ru-RU" sz="1400" dirty="0" err="1">
                          <a:effectLst/>
                        </a:rPr>
                        <a:t>Химмаш</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2</a:t>
                      </a:r>
                      <a:r>
                        <a:rPr lang="en-US" sz="1600" b="1" dirty="0">
                          <a:effectLst/>
                        </a:rPr>
                        <a:t>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1</a:t>
                      </a:r>
                      <a:r>
                        <a:rPr lang="en-US" sz="1600" b="1" dirty="0">
                          <a:effectLst/>
                        </a:rPr>
                        <a:t>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19121">
                <a:tc>
                  <a:txBody>
                    <a:bodyPr/>
                    <a:lstStyle/>
                    <a:p>
                      <a:pPr algn="just">
                        <a:lnSpc>
                          <a:spcPct val="115000"/>
                        </a:lnSpc>
                        <a:spcAft>
                          <a:spcPts val="0"/>
                        </a:spcAft>
                      </a:pPr>
                      <a:r>
                        <a:rPr lang="ru-RU" sz="1400" dirty="0">
                          <a:effectLst/>
                        </a:rPr>
                        <a:t>с. Горный Щит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1" dirty="0">
                          <a:effectLst/>
                          <a:latin typeface="+mn-lt"/>
                          <a:ea typeface="+mn-ea"/>
                          <a:cs typeface="+mn-cs"/>
                        </a:rPr>
                        <a:t>30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latin typeface="+mn-lt"/>
                          <a:ea typeface="+mn-ea"/>
                          <a:cs typeface="+mn-cs"/>
                        </a:rPr>
                        <a:t>2</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19121">
                <a:tc>
                  <a:txBody>
                    <a:bodyPr/>
                    <a:lstStyle/>
                    <a:p>
                      <a:pPr algn="just">
                        <a:lnSpc>
                          <a:spcPct val="115000"/>
                        </a:lnSpc>
                        <a:spcAft>
                          <a:spcPts val="0"/>
                        </a:spcAft>
                      </a:pPr>
                      <a:r>
                        <a:rPr lang="ru-RU" sz="1400" dirty="0">
                          <a:effectLst/>
                        </a:rPr>
                        <a:t>пос. </a:t>
                      </a:r>
                      <a:r>
                        <a:rPr lang="ru-RU" sz="1400" dirty="0" err="1">
                          <a:effectLst/>
                        </a:rPr>
                        <a:t>Шабровский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2</a:t>
                      </a:r>
                      <a:r>
                        <a:rPr lang="en-US" sz="1600" b="1" dirty="0">
                          <a:effectLst/>
                        </a:rPr>
                        <a:t>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outerShdw blurRad="38100" dist="38100" dir="2700000" algn="tl">
                              <a:srgbClr val="000000">
                                <a:alpha val="43137"/>
                              </a:srgbClr>
                            </a:outerShdw>
                          </a:effectLst>
                        </a:rPr>
                        <a:t>1</a:t>
                      </a:r>
                      <a:endParaRPr lang="ru-RU"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ru-RU"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4765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6" y="333375"/>
            <a:ext cx="8641654" cy="935038"/>
          </a:xfrm>
          <a:solidFill>
            <a:schemeClr val="bg1"/>
          </a:solidFill>
        </p:spPr>
        <p:txBody>
          <a:bodyPr/>
          <a:lstStyle/>
          <a:p>
            <a:pPr algn="ctr"/>
            <a:r>
              <a:rPr lang="ru-RU" sz="2400" dirty="0"/>
              <a:t>Обеспечение доступности дошкольного образования</a:t>
            </a:r>
          </a:p>
        </p:txBody>
      </p:sp>
      <p:sp>
        <p:nvSpPr>
          <p:cNvPr id="29699" name="Rectangle 3"/>
          <p:cNvSpPr>
            <a:spLocks noGrp="1" noChangeArrowheads="1"/>
          </p:cNvSpPr>
          <p:nvPr>
            <p:ph type="body" idx="1"/>
          </p:nvPr>
        </p:nvSpPr>
        <p:spPr>
          <a:xfrm>
            <a:off x="3720914" y="2636912"/>
            <a:ext cx="5435600" cy="1800349"/>
          </a:xfrm>
        </p:spPr>
        <p:txBody>
          <a:bodyPr/>
          <a:lstStyle/>
          <a:p>
            <a:pPr algn="ctr">
              <a:buFontTx/>
              <a:buNone/>
            </a:pPr>
            <a:r>
              <a:rPr lang="ru-RU" altLang="ko-KR" sz="2400" b="1" dirty="0">
                <a:solidFill>
                  <a:srgbClr val="FF0000"/>
                </a:solidFill>
              </a:rPr>
              <a:t> </a:t>
            </a:r>
            <a:r>
              <a:rPr lang="ru-RU" altLang="ko-KR" sz="2400" b="1" dirty="0"/>
              <a:t>Общедоступность и бесплатность дошкольного образования, </a:t>
            </a:r>
          </a:p>
          <a:p>
            <a:pPr algn="ctr">
              <a:buFontTx/>
              <a:buNone/>
            </a:pPr>
            <a:r>
              <a:rPr lang="ru-RU" altLang="ko-KR" sz="2400" b="1" dirty="0"/>
              <a:t>в соответствии с ФГОС.</a:t>
            </a:r>
          </a:p>
          <a:p>
            <a:pPr>
              <a:buFontTx/>
              <a:buNone/>
            </a:pPr>
            <a:endParaRPr lang="ru-RU" altLang="ko-KR" sz="900" dirty="0"/>
          </a:p>
        </p:txBody>
      </p:sp>
      <p:pic>
        <p:nvPicPr>
          <p:cNvPr id="29701" name="Picture 5" descr="космохолл двое"/>
          <p:cNvPicPr>
            <a:picLocks noChangeAspect="1" noChangeArrowheads="1"/>
          </p:cNvPicPr>
          <p:nvPr/>
        </p:nvPicPr>
        <p:blipFill>
          <a:blip r:embed="rId2" cstate="print"/>
          <a:srcRect/>
          <a:stretch>
            <a:fillRect/>
          </a:stretch>
        </p:blipFill>
        <p:spPr bwMode="auto">
          <a:xfrm>
            <a:off x="250825" y="1773238"/>
            <a:ext cx="3457575" cy="28590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363272" cy="2016224"/>
          </a:xfrm>
        </p:spPr>
        <p:txBody>
          <a:bodyPr/>
          <a:lstStyle/>
          <a:p>
            <a:pPr algn="ctr"/>
            <a:r>
              <a:rPr lang="ru-RU" sz="2400" dirty="0">
                <a:effectLst>
                  <a:outerShdw blurRad="38100" dist="38100" dir="2700000" algn="tl">
                    <a:srgbClr val="000000">
                      <a:alpha val="43137"/>
                    </a:srgbClr>
                  </a:outerShdw>
                </a:effectLst>
              </a:rPr>
              <a:t>Плата, взимаемая с родителей (законных представителей) за присмотр и уход за детьми, осваивающими образовательные программы дошкольного образования.</a:t>
            </a:r>
          </a:p>
        </p:txBody>
      </p:sp>
      <p:sp>
        <p:nvSpPr>
          <p:cNvPr id="7" name="Rectangle 7">
            <a:extLst>
              <a:ext uri="{FF2B5EF4-FFF2-40B4-BE49-F238E27FC236}">
                <a16:creationId xmlns:a16="http://schemas.microsoft.com/office/drawing/2014/main" id="{3C0AB097-B831-436F-98F1-311220F2E214}"/>
              </a:ext>
            </a:extLst>
          </p:cNvPr>
          <p:cNvSpPr>
            <a:spLocks noChangeArrowheads="1"/>
          </p:cNvSpPr>
          <p:nvPr/>
        </p:nvSpPr>
        <p:spPr bwMode="auto">
          <a:xfrm>
            <a:off x="477888" y="2633464"/>
            <a:ext cx="8208912"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hangingPunct="0"/>
            <a:r>
              <a:rPr kumimoji="0" lang="ru-RU" altLang="ru-RU" sz="2200" b="0" i="0" u="none" strike="noStrike" cap="none" normalizeH="0" baseline="0" dirty="0">
                <a:ln>
                  <a:noFill/>
                </a:ln>
                <a:solidFill>
                  <a:schemeClr val="tx1"/>
                </a:solidFill>
                <a:effectLst/>
                <a:latin typeface="+mn-lt"/>
                <a:ea typeface="Times New Roman" panose="02020603050405020304" pitchFamily="18" charset="0"/>
              </a:rPr>
              <a:t>В соответствии с распоряжением Департамента образования Администрации города Екатеринбурга от 28.12.2020 г. № 3565/46/36 с 01.01.2021 года плата, взимаемая с родителей (законных представителей) за присмотр и уход за детьми</a:t>
            </a:r>
            <a:r>
              <a:rPr kumimoji="0" lang="ru-RU" altLang="ru-RU" sz="2200" b="0" i="0" u="none" strike="noStrike" cap="none" normalizeH="0" baseline="0" dirty="0">
                <a:ln>
                  <a:noFill/>
                </a:ln>
                <a:solidFill>
                  <a:schemeClr val="tx1"/>
                </a:solidFill>
                <a:effectLst/>
                <a:latin typeface="+mn-lt"/>
                <a:cs typeface="Times New Roman" panose="02020603050405020304" pitchFamily="18" charset="0"/>
              </a:rPr>
              <a:t>, посещающими группы </a:t>
            </a:r>
            <a:r>
              <a:rPr lang="ru-RU" altLang="ru-RU" sz="2200" dirty="0">
                <a:latin typeface="+mn-lt"/>
                <a:ea typeface="Times New Roman" panose="02020603050405020304" pitchFamily="18" charset="0"/>
              </a:rPr>
              <a:t>полного дня пребывания (10,5 часов)</a:t>
            </a:r>
            <a:r>
              <a:rPr lang="ru-RU" altLang="ru-RU" sz="2200" dirty="0">
                <a:latin typeface="+mn-lt"/>
                <a:ea typeface="Times New Roman" panose="02020603050405020304" pitchFamily="18" charset="0"/>
                <a:cs typeface="Times New Roman" panose="02020603050405020304" pitchFamily="18" charset="0"/>
              </a:rPr>
              <a:t> составляет:</a:t>
            </a:r>
            <a:br>
              <a:rPr kumimoji="0" lang="ru-RU" altLang="ru-RU" sz="2500" b="0" i="0" u="none" strike="noStrike" cap="none" normalizeH="0" baseline="0" dirty="0">
                <a:ln>
                  <a:noFill/>
                </a:ln>
                <a:solidFill>
                  <a:schemeClr val="tx1"/>
                </a:solidFill>
                <a:effectLst/>
                <a:latin typeface="+mn-lt"/>
              </a:rPr>
            </a:br>
            <a:endParaRPr kumimoji="0" lang="ru-RU" altLang="ru-RU" sz="2500" b="0"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500" b="0" i="0" u="none" strike="noStrike" cap="none" normalizeH="0" baseline="0" dirty="0">
                <a:ln>
                  <a:noFill/>
                </a:ln>
                <a:solidFill>
                  <a:schemeClr val="tx1"/>
                </a:solidFill>
                <a:effectLst/>
                <a:latin typeface="+mn-lt"/>
                <a:ea typeface="Times New Roman" panose="02020603050405020304" pitchFamily="18" charset="0"/>
              </a:rPr>
              <a:t>- 3170 рублей в месяц за одного ребенка.</a:t>
            </a:r>
            <a:r>
              <a:rPr kumimoji="0" lang="ru-RU" altLang="ru-RU" sz="2500" b="0" i="0" u="none" strike="noStrike" cap="none" normalizeH="0" baseline="0" dirty="0">
                <a:ln>
                  <a:noFill/>
                </a:ln>
                <a:solidFill>
                  <a:schemeClr val="tx1"/>
                </a:solidFill>
                <a:effectLst/>
                <a:latin typeface="+mn-lt"/>
              </a:rPr>
              <a:t>   </a:t>
            </a:r>
          </a:p>
        </p:txBody>
      </p:sp>
      <p:pic>
        <p:nvPicPr>
          <p:cNvPr id="1032" name="Picture 8" descr="Хочу такой сайт">
            <a:hlinkClick r:id="rId2"/>
            <a:extLst>
              <a:ext uri="{FF2B5EF4-FFF2-40B4-BE49-F238E27FC236}">
                <a16:creationId xmlns:a16="http://schemas.microsoft.com/office/drawing/2014/main" id="{D828A0A1-A828-4C1C-852B-CD77BC713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182563"/>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46736"/>
      </p:ext>
    </p:extLst>
  </p:cSld>
  <p:clrMapOvr>
    <a:masterClrMapping/>
  </p:clrMapOvr>
</p:sld>
</file>

<file path=ppt/theme/theme1.xml><?xml version="1.0" encoding="utf-8"?>
<a:theme xmlns:a="http://schemas.openxmlformats.org/drawingml/2006/main" name="594TGp_family_light_ani">
  <a:themeElements>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6491EA"/>
        </a:accent1>
        <a:accent2>
          <a:srgbClr val="EB943D"/>
        </a:accent2>
        <a:accent3>
          <a:srgbClr val="FFFFFF"/>
        </a:accent3>
        <a:accent4>
          <a:srgbClr val="000000"/>
        </a:accent4>
        <a:accent5>
          <a:srgbClr val="B8C7F3"/>
        </a:accent5>
        <a:accent6>
          <a:srgbClr val="D58636"/>
        </a:accent6>
        <a:hlink>
          <a:srgbClr val="4DBF9C"/>
        </a:hlink>
        <a:folHlink>
          <a:srgbClr val="D0C93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86D092"/>
        </a:accent1>
        <a:accent2>
          <a:srgbClr val="55B5D3"/>
        </a:accent2>
        <a:accent3>
          <a:srgbClr val="FFFFFF"/>
        </a:accent3>
        <a:accent4>
          <a:srgbClr val="000000"/>
        </a:accent4>
        <a:accent5>
          <a:srgbClr val="C3E4C7"/>
        </a:accent5>
        <a:accent6>
          <a:srgbClr val="4CA4BF"/>
        </a:accent6>
        <a:hlink>
          <a:srgbClr val="C389EF"/>
        </a:hlink>
        <a:folHlink>
          <a:srgbClr val="E5B6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594TGp_family_light_ani</Template>
  <TotalTime>2819</TotalTime>
  <Words>1142</Words>
  <Application>Microsoft Office PowerPoint</Application>
  <PresentationFormat>Экран (4:3)</PresentationFormat>
  <Paragraphs>117</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Times New Roman</vt:lpstr>
      <vt:lpstr>594TGp_family_light_ani</vt:lpstr>
      <vt:lpstr>Презентация PowerPoint</vt:lpstr>
      <vt:lpstr>На территории Чкаловского района  69 МДОО: 66 учреждений – в городе; 3 учреждения – сельская местность. </vt:lpstr>
      <vt:lpstr>МДОО Чкаловского района</vt:lpstr>
      <vt:lpstr>МДОО Чкаловского района</vt:lpstr>
      <vt:lpstr>МДОО Чкаловского района</vt:lpstr>
      <vt:lpstr>Презентация PowerPoint</vt:lpstr>
      <vt:lpstr>Презентация PowerPoint</vt:lpstr>
      <vt:lpstr>Обеспечение доступности дошкольного образования</vt:lpstr>
      <vt:lpstr>Плата, взимаемая с родителей (законных представителей) за присмотр и уход за детьми, осваивающими образовательные программы дошкольного образования.</vt:lpstr>
      <vt:lpstr>Организация питания в МДОО:</vt:lpstr>
      <vt:lpstr>Нормативно – правовые документы:</vt:lpstr>
      <vt:lpstr>Учет детей для зачисления в организацию ведется по возрастным группам, формируемым с даты рождения детей за период с 01 сентября по 31 августа следующего календарного года: </vt:lpstr>
      <vt:lpstr> Изменения процедуры  при комплектовании МДОО:</vt:lpstr>
      <vt:lpstr>Модель работы по зачислению детей в МДОО</vt:lpstr>
      <vt:lpstr>Федеральный закон № 411</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Настя</dc:creator>
  <cp:lastModifiedBy>Ирина Попова</cp:lastModifiedBy>
  <cp:revision>122</cp:revision>
  <dcterms:created xsi:type="dcterms:W3CDTF">2010-03-19T17:53:36Z</dcterms:created>
  <dcterms:modified xsi:type="dcterms:W3CDTF">2021-04-07T05:37:22Z</dcterms:modified>
</cp:coreProperties>
</file>