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5" r:id="rId4"/>
    <p:sldId id="266" r:id="rId5"/>
    <p:sldId id="264" r:id="rId6"/>
    <p:sldId id="263" r:id="rId7"/>
    <p:sldId id="262" r:id="rId8"/>
    <p:sldId id="261" r:id="rId9"/>
    <p:sldId id="260" r:id="rId10"/>
    <p:sldId id="259" r:id="rId11"/>
    <p:sldId id="270" r:id="rId12"/>
    <p:sldId id="269" r:id="rId13"/>
    <p:sldId id="268" r:id="rId14"/>
    <p:sldId id="271" r:id="rId15"/>
    <p:sldId id="285" r:id="rId16"/>
    <p:sldId id="273" r:id="rId17"/>
    <p:sldId id="258" r:id="rId18"/>
    <p:sldId id="272" r:id="rId19"/>
    <p:sldId id="276" r:id="rId20"/>
    <p:sldId id="275" r:id="rId21"/>
    <p:sldId id="274" r:id="rId22"/>
    <p:sldId id="277" r:id="rId23"/>
    <p:sldId id="257" r:id="rId24"/>
    <p:sldId id="279" r:id="rId25"/>
    <p:sldId id="281" r:id="rId26"/>
    <p:sldId id="278" r:id="rId27"/>
    <p:sldId id="284" r:id="rId28"/>
    <p:sldId id="280" r:id="rId29"/>
    <p:sldId id="28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adim\Desktop\1636955577_38-bogatyr-club-p-osennie-foni-dlya-detskogo-sada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10338" y="1844823"/>
            <a:ext cx="5153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Педагогический проект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2882221"/>
            <a:ext cx="7486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«ОСЕННИЙ ПЕРЕПОЛОХ»</a:t>
            </a:r>
            <a:endParaRPr lang="ru-RU" sz="4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4961" y="5373216"/>
            <a:ext cx="3855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Екатеринбург 2025 год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Vadim\Desktop\9912.970x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953" y="3543818"/>
            <a:ext cx="2573046" cy="2549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9000" y="3583034"/>
            <a:ext cx="2573337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539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adim\Desktop\1636955577_38-bogatyr-club-p-osennie-foni-dlya-detskogo-sada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339752" y="1340768"/>
            <a:ext cx="4762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Игра «Во саду ли в огороде»</a:t>
            </a:r>
          </a:p>
        </p:txBody>
      </p:sp>
      <p:pic>
        <p:nvPicPr>
          <p:cNvPr id="4" name="Рисунок 3" descr="C:\Users\Vadim\Desktop\Проект Осенний переполох\Ф\20251003_09413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7" t="11800" r="27273" b="21208"/>
          <a:stretch/>
        </p:blipFill>
        <p:spPr bwMode="auto">
          <a:xfrm>
            <a:off x="251520" y="2184025"/>
            <a:ext cx="4032449" cy="33843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Vadim\Desktop\Проект Осенний переполох\Ф\20251003_09410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9" t="31598" r="31551"/>
          <a:stretch/>
        </p:blipFill>
        <p:spPr bwMode="auto">
          <a:xfrm>
            <a:off x="4548252" y="2204865"/>
            <a:ext cx="4417144" cy="33426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4253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adim\Desktop\1636955577_38-bogatyr-club-p-osennie-foni-dlya-detskogo-sada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195736" y="1196752"/>
            <a:ext cx="53644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Лепка «Ах, грибы, грибочки…»</a:t>
            </a:r>
          </a:p>
        </p:txBody>
      </p:sp>
      <p:pic>
        <p:nvPicPr>
          <p:cNvPr id="4" name="Рисунок 3" descr="C:\Users\Vadim\Desktop\Проект Осенний переполох\2\20251001_09062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r="5715"/>
          <a:stretch/>
        </p:blipFill>
        <p:spPr bwMode="auto">
          <a:xfrm>
            <a:off x="617761" y="1663209"/>
            <a:ext cx="3155950" cy="2279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Vadim\Desktop\Проект Осенний переполох\2\WhatsApp Image 2025-10-01 at 11.45.30 (2).jpe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2"/>
          <a:stretch/>
        </p:blipFill>
        <p:spPr bwMode="auto">
          <a:xfrm>
            <a:off x="5004048" y="3645024"/>
            <a:ext cx="3889375" cy="25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Vadim\Desktop\Проект Осенний переполох\2\WhatsApp Image 2025-10-01 at 11.45.30 (1).jpe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" t="13643" r="11443"/>
          <a:stretch/>
        </p:blipFill>
        <p:spPr bwMode="auto">
          <a:xfrm>
            <a:off x="1115616" y="4024257"/>
            <a:ext cx="2880320" cy="23374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Vadim\Desktop\Проект Осенний переполох\2\WhatsApp Image 2025-10-01 at 11.45.30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44824"/>
            <a:ext cx="3085301" cy="23746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2608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adim\Desktop\1636955577_38-bogatyr-club-p-osennie-foni-dlya-detskogo-sada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527176" y="1124744"/>
            <a:ext cx="4646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Рисование «Осенние дары»</a:t>
            </a:r>
          </a:p>
        </p:txBody>
      </p:sp>
      <p:pic>
        <p:nvPicPr>
          <p:cNvPr id="4" name="Рисунок 3" descr="C:\Users\Vadim\Desktop\Проект Осенний переполох\2\WhatsApp Image 2025-10-01 at 11.47.05 (1)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848" y="1772816"/>
            <a:ext cx="3738750" cy="2645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Vadim\Desktop\Проект Осенний переполох\2\WhatsApp Image 2025-10-01 at 11.47.09 (2)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97" y="3546594"/>
            <a:ext cx="3641725" cy="274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Vadim\Desktop\Проект Осенний переполох\2\WhatsApp Image 2025-10-01 at 11.47.05 (2).jpe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t="15105" r="10867" b="10723"/>
          <a:stretch/>
        </p:blipFill>
        <p:spPr bwMode="auto">
          <a:xfrm>
            <a:off x="5424760" y="4653136"/>
            <a:ext cx="2362200" cy="150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Vadim\Desktop\Проект Осенний переполох\2\WhatsApp Image 2025-10-01 at 11.47.06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89754"/>
            <a:ext cx="1567180" cy="1936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Vadim\Desktop\Проект Осенний переполох\2\WhatsApp Image 2025-10-01 at 11.47.05.jpe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99"/>
          <a:stretch/>
        </p:blipFill>
        <p:spPr bwMode="auto">
          <a:xfrm>
            <a:off x="395536" y="1386354"/>
            <a:ext cx="2016224" cy="2160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9354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adim\Desktop\1636955577_38-bogatyr-club-p-osennie-foni-dlya-detskogo-sada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627784" y="1268760"/>
            <a:ext cx="42820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«Собери картинку»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Vadim\Desktop\Ф О\20251009_09255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791980"/>
            <a:ext cx="2342967" cy="358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Vadim\Desktop\Ф О\20251009_0923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91980"/>
            <a:ext cx="2245226" cy="3668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Vadim\Desktop\Ф О\20251009_09204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12216"/>
            <a:ext cx="3744416" cy="31050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5733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adim\Desktop\1636955577_38-bogatyr-club-p-osennie-foni-dlya-detskogo-sada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" y="18009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555776" y="1340768"/>
            <a:ext cx="4607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Игра «Чудесный мешочек»</a:t>
            </a:r>
          </a:p>
        </p:txBody>
      </p:sp>
      <p:pic>
        <p:nvPicPr>
          <p:cNvPr id="5" name="Рисунок 4" descr="C:\Users\Vadim\AppData\Local\Microsoft\Windows\Temporary Internet Files\Content.Word\20251007_08580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9" t="13125" r="7668" b="30229"/>
          <a:stretch/>
        </p:blipFill>
        <p:spPr bwMode="auto">
          <a:xfrm>
            <a:off x="1907704" y="3624725"/>
            <a:ext cx="2304256" cy="28710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Vadim\AppData\Local\Microsoft\Windows\Temporary Internet Files\Content.Word\20251007_08573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t="31488" r="10684" b="12531"/>
          <a:stretch/>
        </p:blipFill>
        <p:spPr bwMode="auto">
          <a:xfrm>
            <a:off x="179512" y="1699320"/>
            <a:ext cx="2269316" cy="2880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Vadim\AppData\Local\Microsoft\Windows\Temporary Internet Files\Content.Word\20251007_09000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9" t="16442" b="11849"/>
          <a:stretch/>
        </p:blipFill>
        <p:spPr bwMode="auto">
          <a:xfrm>
            <a:off x="5508104" y="3624725"/>
            <a:ext cx="1872208" cy="282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Vadim\AppData\Local\Microsoft\Windows\Temporary Internet Files\Content.Word\20251007_08584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8" b="14676"/>
          <a:stretch/>
        </p:blipFill>
        <p:spPr bwMode="auto">
          <a:xfrm>
            <a:off x="3854540" y="1863988"/>
            <a:ext cx="2009501" cy="2715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Vadim\Desktop\Ф\20251007_085928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6" r="31765"/>
          <a:stretch/>
        </p:blipFill>
        <p:spPr bwMode="auto">
          <a:xfrm>
            <a:off x="7181970" y="1556792"/>
            <a:ext cx="1854526" cy="2592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0220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adim\Desktop\1636955577_38-bogatyr-club-p-osennie-foni-dlya-detskogo-sada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483768" y="1257340"/>
            <a:ext cx="48566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«Солнышко и дождик»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Vadim\Desktop\Проект Осенний переполох\Ф\20251003_09475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9" t="30038"/>
          <a:stretch/>
        </p:blipFill>
        <p:spPr bwMode="auto">
          <a:xfrm>
            <a:off x="755576" y="1780559"/>
            <a:ext cx="4402445" cy="2160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Vadim\Desktop\Проект Осенний переполох\Ф\20251003_09473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t="23968" r="15187" b="16110"/>
          <a:stretch/>
        </p:blipFill>
        <p:spPr bwMode="auto">
          <a:xfrm>
            <a:off x="612002" y="4005064"/>
            <a:ext cx="4689591" cy="22240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Vadim\Desktop\Проект Осенний переполох\Ф\20251003_09464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8187" r="29519"/>
          <a:stretch/>
        </p:blipFill>
        <p:spPr bwMode="auto">
          <a:xfrm>
            <a:off x="5724128" y="1917511"/>
            <a:ext cx="2796530" cy="40465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5450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adim\Desktop\1636955577_38-bogatyr-club-p-osennie-foni-dlya-detskogo-sada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339752" y="1196752"/>
            <a:ext cx="52479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Аппликация «Запасы для ежа»</a:t>
            </a:r>
          </a:p>
        </p:txBody>
      </p:sp>
      <p:pic>
        <p:nvPicPr>
          <p:cNvPr id="4" name="Рисунок 3" descr="C:\Users\Vadim\Desktop\Проект Осенний переполох\2\WhatsApp Image 2025-10-01 at 11.46.27 (2)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50225"/>
            <a:ext cx="3600400" cy="429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Vadim\Desktop\Проект Осенний переполох\2\WhatsApp Image 2025-10-01 at 11.46.26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50225"/>
            <a:ext cx="4104456" cy="4290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520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adim\Desktop\1636955577_38-bogatyr-club-p-osennie-foni-dlya-detskogo-sada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275856" y="1196752"/>
            <a:ext cx="2810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СРИ «Магазин»</a:t>
            </a:r>
          </a:p>
        </p:txBody>
      </p:sp>
      <p:pic>
        <p:nvPicPr>
          <p:cNvPr id="5" name="Рисунок 4" descr="C:\Users\Vadim\Desktop\Ф О\20251009_0909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17399"/>
            <a:ext cx="2012950" cy="282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Vadim\Desktop\Ф О\20251009_09115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446428"/>
            <a:ext cx="2075328" cy="2715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Vadim\Desktop\Ф О\20251009_09125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55" y="2852936"/>
            <a:ext cx="2232247" cy="30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Vadim\Desktop\Ф О\20251009_09141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516" y="1834663"/>
            <a:ext cx="2243251" cy="29976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5500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adim\Desktop\1636955577_38-bogatyr-club-p-osennie-foni-dlya-detskogo-sada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77390" y="1196752"/>
            <a:ext cx="84418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Физкультурное	развлечение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«</a:t>
            </a:r>
            <a:r>
              <a:rPr lang="ru-RU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Собираем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урожай»</a:t>
            </a:r>
          </a:p>
          <a:p>
            <a:pPr lvl="0"/>
            <a:r>
              <a:rPr lang="ru-RU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          </a:t>
            </a:r>
          </a:p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      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Vadim\Desktop\Ф О\IMG-20251009-WA001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t="18862" r="10526" b="7828"/>
          <a:stretch/>
        </p:blipFill>
        <p:spPr bwMode="auto">
          <a:xfrm>
            <a:off x="1043485" y="1776155"/>
            <a:ext cx="3528513" cy="2364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Vadim\Desktop\IMG-20251009-WA000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9" t="1629" r="18104" b="-1629"/>
          <a:stretch/>
        </p:blipFill>
        <p:spPr bwMode="auto">
          <a:xfrm>
            <a:off x="5419891" y="1776155"/>
            <a:ext cx="2106930" cy="24409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Vadim\Desktop\IMG-20251009-WA000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17343"/>
            <a:ext cx="2716101" cy="2119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TEMP\Rar$DIa0.630\IMG-20251009-WA000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256" y="4217343"/>
            <a:ext cx="2724785" cy="2051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6013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adim\Desktop\1636955577_38-bogatyr-club-p-osennie-foni-dlya-detskogo-sada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675004" y="1340768"/>
            <a:ext cx="3419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«Сортировка»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Vadim\Desktop\Ф О\20251009_09340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2" r="13487"/>
          <a:stretch/>
        </p:blipFill>
        <p:spPr bwMode="auto">
          <a:xfrm>
            <a:off x="251520" y="2074251"/>
            <a:ext cx="4031295" cy="33843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Vadim\Desktop\Ф О\20251009_093529(0)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8" r="13220"/>
          <a:stretch/>
        </p:blipFill>
        <p:spPr bwMode="auto">
          <a:xfrm>
            <a:off x="4571998" y="2276872"/>
            <a:ext cx="4436745" cy="33470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5828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adim\Desktop\1636955577_38-bogatyr-club-p-osennie-foni-dlya-detskogo-sada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609442" y="1484784"/>
            <a:ext cx="37811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Авторы проекта: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145352"/>
            <a:ext cx="792088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  <a:endParaRPr lang="en-US" sz="3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Мягкова 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Елена Юрьевна</a:t>
            </a:r>
          </a:p>
          <a:p>
            <a:pPr lvl="0" algn="ctr"/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учитель-логопед </a:t>
            </a:r>
            <a:endParaRPr lang="en-US" sz="3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Кудашева 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Татьяна Александровна</a:t>
            </a:r>
          </a:p>
          <a:p>
            <a:pPr lvl="0" algn="ctr"/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музыкальный руководитель </a:t>
            </a:r>
            <a:endParaRPr lang="en-US" sz="3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Бандорина</a:t>
            </a: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Тамара Григорьевна</a:t>
            </a:r>
          </a:p>
          <a:p>
            <a:pPr lvl="0" algn="ctr"/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инструктор по физической культуре </a:t>
            </a:r>
            <a:endParaRPr lang="en-US" sz="3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Заворохина</a:t>
            </a: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Яна Николаевна </a:t>
            </a:r>
          </a:p>
        </p:txBody>
      </p:sp>
    </p:spTree>
    <p:extLst>
      <p:ext uri="{BB962C8B-B14F-4D97-AF65-F5344CB8AC3E}">
        <p14:creationId xmlns:p14="http://schemas.microsoft.com/office/powerpoint/2010/main" val="2197009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adim\Desktop\1636955577_38-bogatyr-club-p-osennie-foni-dlya-detskogo-sada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979712" y="1196752"/>
            <a:ext cx="55992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Обведи и раскрась «Дары осени»</a:t>
            </a:r>
          </a:p>
        </p:txBody>
      </p:sp>
      <p:pic>
        <p:nvPicPr>
          <p:cNvPr id="4" name="Рисунок 3" descr="C:\Users\Vadim\Desktop\Проект Осенний переполох\2\WhatsApp Image 2025-10-01 at 11.47.54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3717925" cy="2797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Vadim\Desktop\Проект Осенний переполох\2\WhatsApp Image 2025-10-01 at 11.47.54 (1)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04864"/>
            <a:ext cx="3667125" cy="27597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9029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adim\Desktop\1636955577_38-bogatyr-club-p-osennie-foni-dlya-detskogo-sada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547664" y="1340768"/>
            <a:ext cx="6720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Работа с родителями «Веселый урожай»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Vadim\Desktop\Ф1\515a909b-6a05-4e48-8c61-dcf3e838e1e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3898265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Vadim\Desktop\Ф1\c62a2745-b248-4d17-838c-525af1b53e1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276872"/>
            <a:ext cx="4181585" cy="2933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4959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adim\Desktop\1636955577_38-bogatyr-club-p-osennie-foni-dlya-detskogo-sada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843808" y="1268760"/>
            <a:ext cx="3793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Игра «Продолжи ряд»</a:t>
            </a:r>
          </a:p>
        </p:txBody>
      </p:sp>
      <p:pic>
        <p:nvPicPr>
          <p:cNvPr id="4" name="Рисунок 3" descr="C:\Users\Vadim\AppData\Local\Microsoft\Windows\Temporary Internet Files\Content.Word\20251007_09155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2498725" cy="443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Vadim\AppData\Local\Microsoft\Windows\Temporary Internet Files\Content.Word\20251007_09130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1" b="11474"/>
          <a:stretch/>
        </p:blipFill>
        <p:spPr bwMode="auto">
          <a:xfrm>
            <a:off x="3442226" y="2204641"/>
            <a:ext cx="2597150" cy="375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Vadim\AppData\Local\Microsoft\Windows\Temporary Internet Files\Content.Word\20251007_09110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5" t="8209" r="13134" b="5915"/>
          <a:stretch/>
        </p:blipFill>
        <p:spPr bwMode="auto">
          <a:xfrm>
            <a:off x="6444208" y="1700808"/>
            <a:ext cx="2399278" cy="4229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4339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adim\Desktop\1636955577_38-bogatyr-club-p-osennie-foni-dlya-detskogo-sada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771800" y="1277640"/>
            <a:ext cx="37222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«Сосчитай-ка»»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Vadim\AppData\Local\Microsoft\Windows\Temporary Internet Files\Content.Word\20251007_09084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1" t="11944" b="7494"/>
          <a:stretch/>
        </p:blipFill>
        <p:spPr bwMode="auto">
          <a:xfrm>
            <a:off x="251520" y="2132856"/>
            <a:ext cx="2381890" cy="38806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Vadim\AppData\Local\Microsoft\Windows\Temporary Internet Files\Content.Word\20251007_09021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21"/>
          <a:stretch/>
        </p:blipFill>
        <p:spPr bwMode="auto">
          <a:xfrm>
            <a:off x="3131838" y="1988840"/>
            <a:ext cx="2565375" cy="3820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Vadim\AppData\Local\Microsoft\Windows\Temporary Internet Files\Content.Word\20251007_09013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26" b="27490"/>
          <a:stretch/>
        </p:blipFill>
        <p:spPr bwMode="auto">
          <a:xfrm>
            <a:off x="6156176" y="2229645"/>
            <a:ext cx="2754114" cy="37838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31280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adim\Desktop\1636955577_38-bogatyr-club-p-osennie-foni-dlya-detskogo-sada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619672" y="1196752"/>
            <a:ext cx="66561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прищепками «Овощи - фрукты»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Vadim\Desktop\Ф О\20251009_09282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r="23516"/>
          <a:stretch/>
        </p:blipFill>
        <p:spPr bwMode="auto">
          <a:xfrm>
            <a:off x="91538" y="2131023"/>
            <a:ext cx="2664296" cy="22850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Vadim\Desktop\Ф О\20251009_09283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r="13293"/>
          <a:stretch/>
        </p:blipFill>
        <p:spPr bwMode="auto">
          <a:xfrm>
            <a:off x="6127410" y="2244406"/>
            <a:ext cx="2997200" cy="2369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Vadim\Desktop\Ф О\20251009_09292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9" r="14423"/>
          <a:stretch/>
        </p:blipFill>
        <p:spPr bwMode="auto">
          <a:xfrm>
            <a:off x="2915816" y="3212976"/>
            <a:ext cx="3069833" cy="23216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80400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adim\Desktop\1636955577_38-bogatyr-club-p-osennie-foni-dlya-detskogo-sada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347864" y="1268760"/>
            <a:ext cx="27874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Праздник осени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Vadim\Desktop\ФО 2\b28ebfe0-7753-480f-8348-f057effa445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8" b="16083"/>
          <a:stretch/>
        </p:blipFill>
        <p:spPr bwMode="auto">
          <a:xfrm>
            <a:off x="323528" y="1988840"/>
            <a:ext cx="3744416" cy="38884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Vadim\Desktop\ФО 2\88e76108-19c1-4495-b315-c18900e5d4e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32856"/>
            <a:ext cx="4445248" cy="341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6773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adim\Desktop\1636955577_38-bogatyr-club-p-osennie-foni-dlya-detskogo-sada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0" y="25116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275856" y="1206902"/>
            <a:ext cx="27874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Праздник осени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Vadim\Desktop\ФО 2\a2556ded-bea6-4be1-a377-708bdefa81c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79559"/>
            <a:ext cx="4404995" cy="24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Vadim\Desktop\ФО 2\47ea8f04-1ff3-4c10-82d0-9c1bf63407b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r="13471" b="19022"/>
          <a:stretch/>
        </p:blipFill>
        <p:spPr bwMode="auto">
          <a:xfrm>
            <a:off x="476610" y="1206902"/>
            <a:ext cx="1854076" cy="32085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Vadim\Desktop\ФО 2\18df818a-998c-48b4-9b4e-2d75ebc65a8e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0" b="33937"/>
          <a:stretch/>
        </p:blipFill>
        <p:spPr bwMode="auto">
          <a:xfrm>
            <a:off x="5382675" y="4230712"/>
            <a:ext cx="2994585" cy="20028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733063"/>
            <a:ext cx="3506223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827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adim\Desktop\1636955577_38-bogatyr-club-p-osennie-foni-dlya-detskogo-sada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" y="14065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178285" y="1196752"/>
            <a:ext cx="27874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Праздник осени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Vadim\Desktop\ФО 2\0f134ee1-d937-49cf-966e-c5021f105c17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5" b="13764"/>
          <a:stretch/>
        </p:blipFill>
        <p:spPr bwMode="auto">
          <a:xfrm>
            <a:off x="179512" y="1719972"/>
            <a:ext cx="4279900" cy="25831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Vadim\Desktop\ФО 2\7df9a7a0-f4b1-4f7b-b991-cfad49293d9d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090" y="2151474"/>
            <a:ext cx="4378754" cy="3139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Vadim\Desktop\ФО 2\bcd24edf-a3dc-4792-a730-94d838e48a0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3" b="42468"/>
          <a:stretch/>
        </p:blipFill>
        <p:spPr bwMode="auto">
          <a:xfrm>
            <a:off x="179512" y="4303152"/>
            <a:ext cx="4279900" cy="21375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56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adim\Desktop\1636955577_38-bogatyr-club-p-osennie-foni-dlya-detskogo-sada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475656" y="1196752"/>
            <a:ext cx="6390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Тематическое физкультурное занятие  на прогулке «Урожай»</a:t>
            </a:r>
          </a:p>
        </p:txBody>
      </p:sp>
      <p:pic>
        <p:nvPicPr>
          <p:cNvPr id="4" name="Рисунок 3" descr="C:\Users\Vadim\Desktop\Ф О\20251010_11164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483" y="4293096"/>
            <a:ext cx="3333115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Vadim\Desktop\Ф О\20251010_11153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t="35154" r="14958" b="6888"/>
          <a:stretch/>
        </p:blipFill>
        <p:spPr bwMode="auto">
          <a:xfrm>
            <a:off x="467544" y="4229596"/>
            <a:ext cx="4531995" cy="1939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Vadim\Desktop\Ф О\20251010_11062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3" t="19477"/>
          <a:stretch/>
        </p:blipFill>
        <p:spPr bwMode="auto">
          <a:xfrm>
            <a:off x="251520" y="2174002"/>
            <a:ext cx="3048635" cy="1748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Vadim\Desktop\Ф О\20251010_11075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r="13888"/>
          <a:stretch/>
        </p:blipFill>
        <p:spPr bwMode="auto">
          <a:xfrm>
            <a:off x="2555776" y="2174002"/>
            <a:ext cx="2981707" cy="19688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Vadim\Desktop\20251010_11123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664" y="2169810"/>
            <a:ext cx="3326214" cy="2041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4191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adim\Desktop\1636955577_38-bogatyr-club-p-osennie-foni-dlya-detskogo-sada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556048" y="1268760"/>
            <a:ext cx="6462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Заключительные </a:t>
            </a:r>
            <a:r>
              <a:rPr lang="ru-RU" sz="3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результаты: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826061"/>
            <a:ext cx="8496944" cy="3832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24000"/>
              </a:lnSpc>
              <a:buClr>
                <a:srgbClr val="000000"/>
              </a:buClr>
              <a:buSzPts val="1300"/>
              <a:buFont typeface="Wingdings" pitchFamily="2" charset="2"/>
              <a:buChar char="Ø"/>
              <a:tabLst>
                <a:tab pos="648335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Расширили знания 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детей об осени, признаках и дарах.</a:t>
            </a:r>
          </a:p>
          <a:p>
            <a:pPr marL="342900" lvl="0" indent="-342900">
              <a:lnSpc>
                <a:spcPct val="124000"/>
              </a:lnSpc>
              <a:buClr>
                <a:srgbClr val="000000"/>
              </a:buClr>
              <a:buSzPts val="1300"/>
              <a:buFont typeface="Wingdings" pitchFamily="2" charset="2"/>
              <a:buChar char="Ø"/>
              <a:tabLst>
                <a:tab pos="648335" algn="l"/>
              </a:tabLst>
            </a:pPr>
            <a:r>
              <a:rPr lang="ru-RU" sz="2800" dirty="0" smtClean="0">
                <a:solidFill>
                  <a:srgbClr val="212529"/>
                </a:solidFill>
                <a:latin typeface="Times New Roman"/>
                <a:ea typeface="Times New Roman"/>
              </a:rPr>
              <a:t>Расширили, активизировали речевой запас </a:t>
            </a:r>
            <a:r>
              <a:rPr lang="ru-RU" sz="2800" dirty="0">
                <a:solidFill>
                  <a:srgbClr val="212529"/>
                </a:solidFill>
                <a:latin typeface="Times New Roman"/>
                <a:ea typeface="Times New Roman"/>
              </a:rPr>
              <a:t>и </a:t>
            </a:r>
            <a:r>
              <a:rPr lang="ru-RU" sz="2800" dirty="0" smtClean="0">
                <a:solidFill>
                  <a:srgbClr val="212529"/>
                </a:solidFill>
                <a:latin typeface="Times New Roman"/>
                <a:ea typeface="Times New Roman"/>
              </a:rPr>
              <a:t>кругозор </a:t>
            </a:r>
            <a:r>
              <a:rPr lang="ru-RU" sz="2800" dirty="0">
                <a:solidFill>
                  <a:srgbClr val="212529"/>
                </a:solidFill>
                <a:latin typeface="Times New Roman"/>
                <a:ea typeface="Times New Roman"/>
              </a:rPr>
              <a:t>детей.</a:t>
            </a:r>
          </a:p>
          <a:p>
            <a:pPr marL="342900" lvl="0" indent="-342900">
              <a:lnSpc>
                <a:spcPct val="124000"/>
              </a:lnSpc>
              <a:buClr>
                <a:srgbClr val="000000"/>
              </a:buClr>
              <a:buSzPts val="1300"/>
              <a:buFont typeface="Wingdings" pitchFamily="2" charset="2"/>
              <a:buChar char="Ø"/>
              <a:tabLst>
                <a:tab pos="648335" algn="l"/>
              </a:tabLst>
            </a:pPr>
            <a:r>
              <a:rPr lang="ru-RU" sz="2800" dirty="0" smtClean="0">
                <a:solidFill>
                  <a:srgbClr val="212529"/>
                </a:solidFill>
                <a:latin typeface="Times New Roman"/>
                <a:ea typeface="Times New Roman"/>
              </a:rPr>
              <a:t>Сформировали творческие способности </a:t>
            </a:r>
            <a:r>
              <a:rPr lang="ru-RU" sz="2800" dirty="0">
                <a:solidFill>
                  <a:srgbClr val="212529"/>
                </a:solidFill>
                <a:latin typeface="Times New Roman"/>
                <a:ea typeface="Times New Roman"/>
              </a:rPr>
              <a:t>детей.</a:t>
            </a:r>
          </a:p>
          <a:p>
            <a:pPr marL="342900" lvl="0" indent="-342900">
              <a:lnSpc>
                <a:spcPct val="124000"/>
              </a:lnSpc>
              <a:buClr>
                <a:srgbClr val="000000"/>
              </a:buClr>
              <a:buSzPts val="1300"/>
              <a:buFont typeface="Wingdings" pitchFamily="2" charset="2"/>
              <a:buChar char="Ø"/>
              <a:tabLst>
                <a:tab pos="648335" algn="l"/>
              </a:tabLst>
            </a:pPr>
            <a:r>
              <a:rPr lang="ru-RU" sz="2800" dirty="0" smtClean="0">
                <a:solidFill>
                  <a:srgbClr val="212529"/>
                </a:solidFill>
                <a:latin typeface="Times New Roman"/>
                <a:ea typeface="Times New Roman"/>
              </a:rPr>
              <a:t>Вовлекли </a:t>
            </a:r>
            <a:r>
              <a:rPr lang="ru-RU" sz="2800" dirty="0">
                <a:solidFill>
                  <a:srgbClr val="212529"/>
                </a:solidFill>
                <a:latin typeface="Times New Roman"/>
                <a:ea typeface="Times New Roman"/>
              </a:rPr>
              <a:t>родителей в педагогический и творческий процесс работы группы.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872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adim\Desktop\1636955577_38-bogatyr-club-p-osennie-foni-dlya-detskogo-sada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024314" y="1278851"/>
            <a:ext cx="50953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Актуальность </a:t>
            </a:r>
            <a:r>
              <a:rPr lang="ru-RU" sz="3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0917" y="1945646"/>
            <a:ext cx="8568952" cy="3880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0500" algn="just">
              <a:lnSpc>
                <a:spcPct val="115000"/>
              </a:lnSpc>
              <a:spcAft>
                <a:spcPts val="9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Общение с природой, познание её тайн облагораживает человека, делает его более чутким. Чем больше мы узнаём природу, тем больше мы начинаем любить её. Осенний лес необычайно красив, богат грибами и ягодами, в огородах и садах полным ходом идет сбор урожая овощей и фруктов. Участвуя в проекте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«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Осенний переполох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",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дети получают знания и представление об овощах др. плодах, их свойствах. А так же этот проект направлен на развитие связной речи и творческих способностей.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1664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adim\Desktop\1636955577_38-bogatyr-club-p-osennie-foni-dlya-detskogo-sada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" y="1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73512" y="1351508"/>
            <a:ext cx="79928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r>
              <a:rPr lang="ru-RU" sz="3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ctr"/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Wingdings" pitchFamily="2" charset="2"/>
              <a:buChar char="Ø"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дети средней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группы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Wingdings" pitchFamily="2" charset="2"/>
              <a:buChar char="Ø"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marL="457200" lvl="0" indent="-457200">
              <a:buFont typeface="Wingdings" pitchFamily="2" charset="2"/>
              <a:buChar char="Ø"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Учитель-логопед</a:t>
            </a:r>
          </a:p>
          <a:p>
            <a:pPr marL="457200" lvl="0" indent="-457200">
              <a:buFont typeface="Wingdings" pitchFamily="2" charset="2"/>
              <a:buChar char="Ø"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Музыкальный руководитель</a:t>
            </a:r>
          </a:p>
          <a:p>
            <a:pPr marL="457200" lvl="0" indent="-457200">
              <a:buFont typeface="Wingdings" pitchFamily="2" charset="2"/>
              <a:buChar char="Ø"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Инструктор по физической культуре</a:t>
            </a:r>
          </a:p>
          <a:p>
            <a:pPr marL="457200" lvl="0" indent="-457200">
              <a:buFont typeface="Wingdings" pitchFamily="2" charset="2"/>
              <a:buChar char="Ø"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родители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245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adim\Desktop\1636955577_38-bogatyr-club-p-osennie-foni-dlya-detskogo-sada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131840" y="1412776"/>
            <a:ext cx="3208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3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916832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12529"/>
                </a:solidFill>
                <a:latin typeface="Times New Roman"/>
                <a:ea typeface="Times New Roman"/>
              </a:rPr>
              <a:t>расширять представления детей об осени как времени года, </a:t>
            </a:r>
            <a:r>
              <a:rPr lang="ru-RU" sz="2400" dirty="0" smtClean="0">
                <a:solidFill>
                  <a:srgbClr val="212529"/>
                </a:solidFill>
                <a:latin typeface="Times New Roman"/>
                <a:ea typeface="Times New Roman"/>
              </a:rPr>
              <a:t>помогать </a:t>
            </a:r>
            <a:r>
              <a:rPr lang="ru-RU" sz="2400" dirty="0">
                <a:solidFill>
                  <a:srgbClr val="212529"/>
                </a:solidFill>
                <a:latin typeface="Times New Roman"/>
                <a:ea typeface="Times New Roman"/>
              </a:rPr>
              <a:t>детям увидеть красоту осенней природы и богатство осенних </a:t>
            </a:r>
            <a:r>
              <a:rPr lang="ru-RU" sz="2400" dirty="0" smtClean="0">
                <a:solidFill>
                  <a:srgbClr val="212529"/>
                </a:solidFill>
                <a:latin typeface="Times New Roman"/>
                <a:ea typeface="Times New Roman"/>
              </a:rPr>
              <a:t>даров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192584" y="2780928"/>
            <a:ext cx="2830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проекта: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1539" y="3318913"/>
            <a:ext cx="83529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Учить детей различать,  называть и классифицировать овощи и фрукты, используя для распознавания различные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анализаторы.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>
                <a:latin typeface="Times New Roman"/>
                <a:ea typeface="Calibri"/>
              </a:rPr>
              <a:t>Развивать </a:t>
            </a:r>
            <a:r>
              <a:rPr lang="ru-RU" sz="2400" dirty="0">
                <a:latin typeface="Times New Roman"/>
                <a:ea typeface="Calibri"/>
              </a:rPr>
              <a:t>речь, словарный </a:t>
            </a:r>
            <a:r>
              <a:rPr lang="ru-RU" sz="2400" dirty="0" smtClean="0">
                <a:latin typeface="Times New Roman"/>
                <a:ea typeface="Calibri"/>
              </a:rPr>
              <a:t>запас, познавательный и творческий потенциал детей.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Воспитывать у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детей бережное отношение к природе, уважение к труду взрослых.</a:t>
            </a:r>
          </a:p>
        </p:txBody>
      </p:sp>
    </p:spTree>
    <p:extLst>
      <p:ext uri="{BB962C8B-B14F-4D97-AF65-F5344CB8AC3E}">
        <p14:creationId xmlns:p14="http://schemas.microsoft.com/office/powerpoint/2010/main" val="3438152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adim\Desktop\1636955577_38-bogatyr-club-p-osennie-foni-dlya-detskogo-sada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835696" y="1412776"/>
            <a:ext cx="5768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Планируемые результаты:</a:t>
            </a:r>
            <a:endParaRPr lang="ru-RU" sz="36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2501" y="2075849"/>
            <a:ext cx="8784976" cy="3783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24000"/>
              </a:lnSpc>
              <a:spcAft>
                <a:spcPts val="0"/>
              </a:spcAft>
              <a:buClr>
                <a:srgbClr val="000000"/>
              </a:buClr>
              <a:buSzPts val="1300"/>
              <a:buFont typeface="Wingdings" pitchFamily="2" charset="2"/>
              <a:buChar char="Ø"/>
              <a:tabLst>
                <a:tab pos="648335" algn="l"/>
              </a:tabLst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Расширение знаний детей об осени, признаках и дарах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.</a:t>
            </a:r>
          </a:p>
          <a:p>
            <a:pPr marL="342900" lvl="0" indent="-342900">
              <a:lnSpc>
                <a:spcPct val="124000"/>
              </a:lnSpc>
              <a:spcAft>
                <a:spcPts val="0"/>
              </a:spcAft>
              <a:buClr>
                <a:srgbClr val="000000"/>
              </a:buClr>
              <a:buSzPts val="1300"/>
              <a:buFont typeface="Wingdings" pitchFamily="2" charset="2"/>
              <a:buChar char="Ø"/>
              <a:tabLst>
                <a:tab pos="648335" algn="l"/>
              </a:tabLst>
            </a:pPr>
            <a:r>
              <a:rPr lang="ru-RU" sz="2800" dirty="0" smtClean="0">
                <a:solidFill>
                  <a:srgbClr val="212529"/>
                </a:solidFill>
                <a:latin typeface="Times New Roman"/>
                <a:ea typeface="Times New Roman"/>
              </a:rPr>
              <a:t>Расширение, </a:t>
            </a:r>
            <a:r>
              <a:rPr lang="ru-RU" sz="2800" dirty="0">
                <a:solidFill>
                  <a:srgbClr val="212529"/>
                </a:solidFill>
                <a:latin typeface="Times New Roman"/>
                <a:ea typeface="Times New Roman"/>
              </a:rPr>
              <a:t>активизация речевого </a:t>
            </a:r>
            <a:r>
              <a:rPr lang="ru-RU" sz="2800" dirty="0" smtClean="0">
                <a:solidFill>
                  <a:srgbClr val="212529"/>
                </a:solidFill>
                <a:latin typeface="Times New Roman"/>
                <a:ea typeface="Times New Roman"/>
              </a:rPr>
              <a:t>запаса и кругозора детей.</a:t>
            </a:r>
          </a:p>
          <a:p>
            <a:pPr marL="342900" lvl="0" indent="-342900">
              <a:lnSpc>
                <a:spcPct val="124000"/>
              </a:lnSpc>
              <a:spcAft>
                <a:spcPts val="0"/>
              </a:spcAft>
              <a:buClr>
                <a:srgbClr val="000000"/>
              </a:buClr>
              <a:buSzPts val="1300"/>
              <a:buFont typeface="Wingdings" pitchFamily="2" charset="2"/>
              <a:buChar char="Ø"/>
              <a:tabLst>
                <a:tab pos="648335" algn="l"/>
              </a:tabLst>
            </a:pPr>
            <a:r>
              <a:rPr lang="ru-RU" sz="2800" dirty="0" smtClean="0">
                <a:solidFill>
                  <a:srgbClr val="212529"/>
                </a:solidFill>
                <a:latin typeface="Times New Roman"/>
                <a:ea typeface="Times New Roman"/>
              </a:rPr>
              <a:t>Формирование творческих способностей детей.</a:t>
            </a:r>
          </a:p>
          <a:p>
            <a:pPr marL="342900" lvl="0" indent="-342900">
              <a:lnSpc>
                <a:spcPct val="124000"/>
              </a:lnSpc>
              <a:spcAft>
                <a:spcPts val="0"/>
              </a:spcAft>
              <a:buClr>
                <a:srgbClr val="000000"/>
              </a:buClr>
              <a:buSzPts val="1300"/>
              <a:buFont typeface="Wingdings" pitchFamily="2" charset="2"/>
              <a:buChar char="Ø"/>
              <a:tabLst>
                <a:tab pos="648335" algn="l"/>
              </a:tabLst>
            </a:pPr>
            <a:r>
              <a:rPr lang="ru-RU" sz="2800" dirty="0" smtClean="0">
                <a:solidFill>
                  <a:srgbClr val="212529"/>
                </a:solidFill>
                <a:latin typeface="Times New Roman"/>
                <a:ea typeface="Times New Roman"/>
              </a:rPr>
              <a:t>Вовлечение </a:t>
            </a:r>
            <a:r>
              <a:rPr lang="ru-RU" sz="2800" dirty="0">
                <a:solidFill>
                  <a:srgbClr val="212529"/>
                </a:solidFill>
                <a:latin typeface="Times New Roman"/>
                <a:ea typeface="Times New Roman"/>
              </a:rPr>
              <a:t>родителей в педагогический и творческий процесс работы </a:t>
            </a:r>
            <a:r>
              <a:rPr lang="ru-RU" sz="2800" dirty="0" smtClean="0">
                <a:solidFill>
                  <a:srgbClr val="212529"/>
                </a:solidFill>
                <a:latin typeface="Times New Roman"/>
                <a:ea typeface="Times New Roman"/>
              </a:rPr>
              <a:t>группы</a:t>
            </a:r>
            <a:r>
              <a:rPr lang="ru-RU" sz="2800" dirty="0">
                <a:solidFill>
                  <a:srgbClr val="212529"/>
                </a:solidFill>
                <a:latin typeface="Times New Roman"/>
                <a:ea typeface="Times New Roman"/>
              </a:rPr>
              <a:t>.</a:t>
            </a:r>
            <a:endParaRPr lang="ru-RU" sz="2800" u="none" strike="noStrike" spc="0" dirty="0"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48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adim\Desktop\1636955577_38-bogatyr-club-p-osennie-foni-dlya-detskogo-sada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229875" y="1124744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Циклограмма деятельности:</a:t>
            </a:r>
            <a:endParaRPr lang="ru-RU" sz="36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948334"/>
              </p:ext>
            </p:extLst>
          </p:nvPr>
        </p:nvGraphicFramePr>
        <p:xfrm>
          <a:off x="554429" y="1700808"/>
          <a:ext cx="8035139" cy="4485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69299"/>
                <a:gridCol w="646584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1.10.2025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г.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Подбор материалов по теме проекта.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2.10.2025 г.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Беседа «Что нам осень подарила?»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Игра на внимание «Во саду ли в огороде»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3.10.2025 г.</a:t>
                      </a:r>
                    </a:p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Лепка «Ах, грибы, грибочки…»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Игра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«Мы капусту рубим, рубим…»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6.10.2025 г.</a:t>
                      </a:r>
                    </a:p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Рисование «Осенние дары»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Игра «Собери картинку»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7.10.2025 г.</a:t>
                      </a:r>
                    </a:p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Игра «Чудесный мешочек»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Игра «Солнышко и дождик»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8.10.2025 г.</a:t>
                      </a:r>
                    </a:p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Отгадывание загадок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Аппликация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«Запасы для ежа»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9.10.2025 г.</a:t>
                      </a:r>
                    </a:p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Чтение русских народных сказок «Мужик и медведь», «Вершки и корешки».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СРИ «Магазин»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0366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adim\Desktop\1636955577_38-bogatyr-club-p-osennie-foni-dlya-detskogo-sada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337605"/>
              </p:ext>
            </p:extLst>
          </p:nvPr>
        </p:nvGraphicFramePr>
        <p:xfrm>
          <a:off x="467544" y="2060848"/>
          <a:ext cx="8035139" cy="360730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69299"/>
                <a:gridCol w="646584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10.10.2025 г.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Физкультурное	развлечение	«Собираем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урожай»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13.10.2025 г.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Игра «Сортировка»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Обведи и раскрась «Дары осени»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14.10.2025 г.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Работа с родителями «Веселый урожай»</a:t>
                      </a:r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Игра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«Продолжи ряд»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15.10.2025 г.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Игра «Сосчитай-ка»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Игра с прищепками «Овощи – фрукты»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16.10.2025 г.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15000"/>
                        </a:lnSpc>
                        <a:spcAft>
                          <a:spcPts val="1600"/>
                        </a:spcAft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Праздник осени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17.10.2025 г.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Тематическое физкультурное занятие  на прогулке «Урожай»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102544" y="1268760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Циклограмма деятельности:</a:t>
            </a:r>
          </a:p>
        </p:txBody>
      </p:sp>
    </p:spTree>
    <p:extLst>
      <p:ext uri="{BB962C8B-B14F-4D97-AF65-F5344CB8AC3E}">
        <p14:creationId xmlns:p14="http://schemas.microsoft.com/office/powerpoint/2010/main" val="3812148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adim\Desktop\1636955577_38-bogatyr-club-p-osennie-foni-dlya-detskogo-sada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Vadim\Desktop\Конс\priuchit_rebenka_est_ovoshchi_i_frukty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30" y="1771075"/>
            <a:ext cx="2880320" cy="4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Vadim\Desktop\1574775463_815962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71075"/>
            <a:ext cx="2870967" cy="405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1124744"/>
            <a:ext cx="6966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Консультации для родителей</a:t>
            </a:r>
            <a:endParaRPr lang="ru-RU" dirty="0"/>
          </a:p>
        </p:txBody>
      </p:sp>
      <p:pic>
        <p:nvPicPr>
          <p:cNvPr id="1028" name="Picture 4" descr="C:\Users\Vadim\Desktop\Игры осенью дом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952" y="1844824"/>
            <a:ext cx="2916094" cy="412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6205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519</Words>
  <Application>Microsoft Office PowerPoint</Application>
  <PresentationFormat>Экран (4:3)</PresentationFormat>
  <Paragraphs>98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Vadim</dc:creator>
  <cp:lastModifiedBy>Vadim</cp:lastModifiedBy>
  <cp:revision>31</cp:revision>
  <dcterms:created xsi:type="dcterms:W3CDTF">2025-09-04T09:33:56Z</dcterms:created>
  <dcterms:modified xsi:type="dcterms:W3CDTF">2025-10-17T09:31:44Z</dcterms:modified>
</cp:coreProperties>
</file>