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312" r:id="rId3"/>
    <p:sldId id="315" r:id="rId4"/>
    <p:sldId id="316" r:id="rId5"/>
    <p:sldId id="257" r:id="rId6"/>
    <p:sldId id="292" r:id="rId7"/>
    <p:sldId id="259" r:id="rId8"/>
    <p:sldId id="260" r:id="rId9"/>
    <p:sldId id="261" r:id="rId10"/>
    <p:sldId id="262" r:id="rId11"/>
    <p:sldId id="263" r:id="rId12"/>
    <p:sldId id="267" r:id="rId13"/>
    <p:sldId id="264" r:id="rId14"/>
    <p:sldId id="318" r:id="rId15"/>
    <p:sldId id="346" r:id="rId16"/>
    <p:sldId id="347" r:id="rId17"/>
    <p:sldId id="348" r:id="rId18"/>
    <p:sldId id="317" r:id="rId19"/>
    <p:sldId id="276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19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20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45" r:id="rId50"/>
    <p:sldId id="331" r:id="rId51"/>
    <p:sldId id="321" r:id="rId52"/>
    <p:sldId id="332" r:id="rId53"/>
    <p:sldId id="333" r:id="rId54"/>
    <p:sldId id="336" r:id="rId55"/>
    <p:sldId id="337" r:id="rId56"/>
    <p:sldId id="338" r:id="rId57"/>
    <p:sldId id="334" r:id="rId58"/>
    <p:sldId id="335" r:id="rId59"/>
    <p:sldId id="339" r:id="rId60"/>
    <p:sldId id="340" r:id="rId61"/>
    <p:sldId id="342" r:id="rId62"/>
    <p:sldId id="341" r:id="rId63"/>
    <p:sldId id="343" r:id="rId64"/>
    <p:sldId id="344" r:id="rId6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2723"/>
    <a:srgbClr val="939598"/>
    <a:srgbClr val="FF66FF"/>
    <a:srgbClr val="CC00FF"/>
    <a:srgbClr val="FC940D"/>
    <a:srgbClr val="DA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 autoAdjust="0"/>
  </p:normalViewPr>
  <p:slideViewPr>
    <p:cSldViewPr snapToGrid="0">
      <p:cViewPr varScale="1">
        <p:scale>
          <a:sx n="61" d="100"/>
          <a:sy n="61" d="100"/>
        </p:scale>
        <p:origin x="996" y="78"/>
      </p:cViewPr>
      <p:guideLst/>
    </p:cSldViewPr>
  </p:slideViewPr>
  <p:outlineViewPr>
    <p:cViewPr>
      <p:scale>
        <a:sx n="33" d="100"/>
        <a:sy n="33" d="100"/>
      </p:scale>
      <p:origin x="0" y="-10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319CD-2D20-4E9B-B3CF-A11D2A19E075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24A7E-FE1E-4D1E-B4BE-C1B1C387C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92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4A7E-FE1E-4D1E-B4BE-C1B1C387C26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71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 на синтез.</a:t>
            </a:r>
            <a:r>
              <a:rPr lang="ru-RU" baseline="0" dirty="0" smtClean="0"/>
              <a:t> Синтез – логический прием, состоящий в соединении в единое целое частей предмета или его признаков, полученных в процессе анализа.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4A7E-FE1E-4D1E-B4BE-C1B1C387C26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28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4A7E-FE1E-4D1E-B4BE-C1B1C387C26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88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4A7E-FE1E-4D1E-B4BE-C1B1C387C26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978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4A7E-FE1E-4D1E-B4BE-C1B1C387C26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63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4A7E-FE1E-4D1E-B4BE-C1B1C387C26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22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4A7E-FE1E-4D1E-B4BE-C1B1C387C26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267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4A7E-FE1E-4D1E-B4BE-C1B1C387C26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967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4A7E-FE1E-4D1E-B4BE-C1B1C387C26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54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4A7E-FE1E-4D1E-B4BE-C1B1C387C26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377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4A7E-FE1E-4D1E-B4BE-C1B1C387C26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2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 на анализ.</a:t>
            </a:r>
            <a:r>
              <a:rPr lang="ru-RU" baseline="0" dirty="0" smtClean="0"/>
              <a:t> Анализ – логический прием, состоящий в расчленении предмета на составные части, в выделении признаков, свойств предметов, в выделении группы объектов по определенному признаку.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4A7E-FE1E-4D1E-B4BE-C1B1C387C26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22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4A7E-FE1E-4D1E-B4BE-C1B1C387C26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4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 на анализ.</a:t>
            </a:r>
            <a:r>
              <a:rPr lang="ru-RU" baseline="0" dirty="0" smtClean="0"/>
              <a:t> Анализ – логический прием, состоящий в расчленении предмета на составные части, в выделении признаков, свойств предметов, в выделении группы объектов по определенному признаку.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4A7E-FE1E-4D1E-B4BE-C1B1C387C26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44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 на анализ.</a:t>
            </a:r>
            <a:r>
              <a:rPr lang="ru-RU" baseline="0" dirty="0" smtClean="0"/>
              <a:t> Анализ – логический прием, состоящий в расчленении предмета на составные части, в выделении признаков, свойств предметов, в выделении группы объектов по определенному признаку.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4A7E-FE1E-4D1E-B4BE-C1B1C387C26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37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 на анализ.</a:t>
            </a:r>
            <a:r>
              <a:rPr lang="ru-RU" baseline="0" dirty="0" smtClean="0"/>
              <a:t> Анализ – логический прием, состоящий в расчленении предмета на составные части, в выделении признаков, свойств предметов, в выделении группы объектов по определенному признаку.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4A7E-FE1E-4D1E-B4BE-C1B1C387C26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91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 на синтез.</a:t>
            </a:r>
            <a:r>
              <a:rPr lang="ru-RU" baseline="0" dirty="0" smtClean="0"/>
              <a:t> Синтез – логический прием, состоящий в соединении в единое целое частей предмета или его признаков, полученных в процессе анализа.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4A7E-FE1E-4D1E-B4BE-C1B1C387C26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730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 на синтез.</a:t>
            </a:r>
            <a:r>
              <a:rPr lang="ru-RU" baseline="0" dirty="0" smtClean="0"/>
              <a:t> Синтез – логический прием, состоящий в соединении в единое целое частей предмета или его признаков, полученных в процессе анализа.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4A7E-FE1E-4D1E-B4BE-C1B1C387C26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91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 на синтез.</a:t>
            </a:r>
            <a:r>
              <a:rPr lang="ru-RU" baseline="0" dirty="0" smtClean="0"/>
              <a:t> Синтез – логический прием, состоящий в соединении в единое целое частей предмета или его признаков, полученных в процессе анализа.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4A7E-FE1E-4D1E-B4BE-C1B1C387C26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75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 на синтез.</a:t>
            </a:r>
            <a:r>
              <a:rPr lang="ru-RU" baseline="0" dirty="0" smtClean="0"/>
              <a:t> Синтез – логический прием, состоящий в соединении в единое целое частей предмета или его признаков, полученных в процессе анализа.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24A7E-FE1E-4D1E-B4BE-C1B1C387C26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21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1E82-E5CE-4BDA-8799-3E5674855E4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C8D1-87DF-403C-94A9-010123D25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2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1E82-E5CE-4BDA-8799-3E5674855E4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C8D1-87DF-403C-94A9-010123D25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7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1E82-E5CE-4BDA-8799-3E5674855E4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C8D1-87DF-403C-94A9-010123D25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2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1E82-E5CE-4BDA-8799-3E5674855E4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C8D1-87DF-403C-94A9-010123D25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6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1E82-E5CE-4BDA-8799-3E5674855E4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C8D1-87DF-403C-94A9-010123D25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1E82-E5CE-4BDA-8799-3E5674855E4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C8D1-87DF-403C-94A9-010123D25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35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1E82-E5CE-4BDA-8799-3E5674855E4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C8D1-87DF-403C-94A9-010123D25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2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1E82-E5CE-4BDA-8799-3E5674855E4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C8D1-87DF-403C-94A9-010123D25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59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1E82-E5CE-4BDA-8799-3E5674855E4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C8D1-87DF-403C-94A9-010123D25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8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1E82-E5CE-4BDA-8799-3E5674855E4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C8D1-87DF-403C-94A9-010123D25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6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1E82-E5CE-4BDA-8799-3E5674855E4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C8D1-87DF-403C-94A9-010123D25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7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01E82-E5CE-4BDA-8799-3E5674855E43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8C8D1-87DF-403C-94A9-010123D25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6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16.png"/><Relationship Id="rId1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16.png"/><Relationship Id="rId1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16.png"/><Relationship Id="rId1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16.png"/><Relationship Id="rId1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hdphoto" Target="../media/hdphoto5.wdp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8.jpeg"/><Relationship Id="rId1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hdphoto" Target="../media/hdphoto5.wdp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8.jpeg"/><Relationship Id="rId1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hdphoto" Target="../media/hdphoto5.wdp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8.jpeg"/><Relationship Id="rId1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hdphoto" Target="../media/hdphoto5.wdp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8.jpeg"/><Relationship Id="rId1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hdphoto" Target="../media/hdphoto5.wdp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8.jpeg"/><Relationship Id="rId1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hdphoto" Target="../media/hdphoto5.wdp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8.jpeg"/><Relationship Id="rId1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8.wdp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7.wdp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microsoft.com/office/2007/relationships/hdphoto" Target="../media/hdphoto9.wdp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7.wdp"/><Relationship Id="rId4" Type="http://schemas.openxmlformats.org/officeDocument/2006/relationships/image" Target="../media/image25.png"/><Relationship Id="rId9" Type="http://schemas.microsoft.com/office/2007/relationships/hdphoto" Target="../media/hdphoto10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microsoft.com/office/2007/relationships/hdphoto" Target="../media/hdphoto9.wdp"/><Relationship Id="rId12" Type="http://schemas.microsoft.com/office/2007/relationships/hdphoto" Target="../media/hdphoto11.wdp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microsoft.com/office/2007/relationships/hdphoto" Target="../media/hdphoto7.wdp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microsoft.com/office/2007/relationships/hdphoto" Target="../media/hdphoto10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microsoft.com/office/2007/relationships/hdphoto" Target="../media/hdphoto9.wdp"/><Relationship Id="rId12" Type="http://schemas.microsoft.com/office/2007/relationships/hdphoto" Target="../media/hdphoto11.wdp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microsoft.com/office/2007/relationships/hdphoto" Target="../media/hdphoto7.wdp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microsoft.com/office/2007/relationships/hdphoto" Target="../media/hdphoto10.wdp"/><Relationship Id="rId14" Type="http://schemas.microsoft.com/office/2007/relationships/hdphoto" Target="../media/hdphoto12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microsoft.com/office/2007/relationships/hdphoto" Target="../media/hdphoto9.wdp"/><Relationship Id="rId12" Type="http://schemas.microsoft.com/office/2007/relationships/hdphoto" Target="../media/hdphoto11.wdp"/><Relationship Id="rId2" Type="http://schemas.openxmlformats.org/officeDocument/2006/relationships/image" Target="../media/image24.gif"/><Relationship Id="rId16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microsoft.com/office/2007/relationships/hdphoto" Target="../media/hdphoto7.wdp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microsoft.com/office/2007/relationships/hdphoto" Target="../media/hdphoto10.wdp"/><Relationship Id="rId14" Type="http://schemas.microsoft.com/office/2007/relationships/hdphoto" Target="../media/hdphoto12.wd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18" Type="http://schemas.microsoft.com/office/2007/relationships/hdphoto" Target="../media/hdphoto14.wdp"/><Relationship Id="rId3" Type="http://schemas.openxmlformats.org/officeDocument/2006/relationships/image" Target="../media/image26.png"/><Relationship Id="rId7" Type="http://schemas.microsoft.com/office/2007/relationships/hdphoto" Target="../media/hdphoto9.wdp"/><Relationship Id="rId12" Type="http://schemas.microsoft.com/office/2007/relationships/hdphoto" Target="../media/hdphoto11.wdp"/><Relationship Id="rId17" Type="http://schemas.openxmlformats.org/officeDocument/2006/relationships/image" Target="../media/image34.png"/><Relationship Id="rId2" Type="http://schemas.openxmlformats.org/officeDocument/2006/relationships/image" Target="../media/image24.gif"/><Relationship Id="rId16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microsoft.com/office/2007/relationships/hdphoto" Target="../media/hdphoto7.wdp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microsoft.com/office/2007/relationships/hdphoto" Target="../media/hdphoto10.wdp"/><Relationship Id="rId14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18" Type="http://schemas.microsoft.com/office/2007/relationships/hdphoto" Target="../media/hdphoto14.wdp"/><Relationship Id="rId3" Type="http://schemas.openxmlformats.org/officeDocument/2006/relationships/image" Target="../media/image26.png"/><Relationship Id="rId7" Type="http://schemas.microsoft.com/office/2007/relationships/hdphoto" Target="../media/hdphoto9.wdp"/><Relationship Id="rId12" Type="http://schemas.microsoft.com/office/2007/relationships/hdphoto" Target="../media/hdphoto11.wdp"/><Relationship Id="rId17" Type="http://schemas.openxmlformats.org/officeDocument/2006/relationships/image" Target="../media/image34.png"/><Relationship Id="rId2" Type="http://schemas.openxmlformats.org/officeDocument/2006/relationships/image" Target="../media/image24.gif"/><Relationship Id="rId16" Type="http://schemas.microsoft.com/office/2007/relationships/hdphoto" Target="../media/hdphoto13.wdp"/><Relationship Id="rId20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microsoft.com/office/2007/relationships/hdphoto" Target="../media/hdphoto7.wdp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19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microsoft.com/office/2007/relationships/hdphoto" Target="../media/hdphoto10.wdp"/><Relationship Id="rId14" Type="http://schemas.microsoft.com/office/2007/relationships/hdphoto" Target="../media/hdphoto12.wdp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microsoft.com/office/2007/relationships/hdphoto" Target="../media/hdphoto16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microsoft.com/office/2007/relationships/hdphoto" Target="../media/hdphoto16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microsoft.com/office/2007/relationships/hdphoto" Target="../media/hdphoto16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microsoft.com/office/2007/relationships/hdphoto" Target="../media/hdphoto16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microsoft.com/office/2007/relationships/hdphoto" Target="../media/hdphoto16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microsoft.com/office/2007/relationships/hdphoto" Target="../media/hdphoto16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microsoft.com/office/2007/relationships/hdphoto" Target="../media/hdphoto16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microsoft.com/office/2007/relationships/hdphoto" Target="../media/hdphoto16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microsoft.com/office/2007/relationships/hdphoto" Target="../media/hdphoto16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microsoft.com/office/2007/relationships/hdphoto" Target="../media/hdphoto16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microsoft.com/office/2007/relationships/hdphoto" Target="../media/hdphoto16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microsoft.com/office/2007/relationships/hdphoto" Target="../media/hdphoto16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microsoft.com/office/2007/relationships/hdphoto" Target="../media/hdphoto16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0" y="229446"/>
            <a:ext cx="2660072" cy="266007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39166" y="3961309"/>
            <a:ext cx="140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228" y="938367"/>
            <a:ext cx="55612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ДОШКОЛЬНИКОВ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ЛОГИЧЕСКИХ ПРИЕМОВ МЫШЛЕНИЯ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392" y="4330641"/>
            <a:ext cx="391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воспитатель Немкова М.Л.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1228" y="4922148"/>
            <a:ext cx="5561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приемы мышления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виды умственной деятельности, позволяющие формировать и оперировать понятиями и суждениями, выполнять умозаключения, проводить доказательства.</a:t>
            </a:r>
            <a:endParaRPr lang="ru-RU" dirty="0"/>
          </a:p>
        </p:txBody>
      </p:sp>
      <p:pic>
        <p:nvPicPr>
          <p:cNvPr id="1026" name="Picture 2" descr="https://i.pinimg.com/736x/de/94/3d/de943d73eb8781a98e85225c494edd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390" y="356755"/>
            <a:ext cx="4103325" cy="61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616931" y="938367"/>
            <a:ext cx="0" cy="499692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92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3327" y="75414"/>
            <a:ext cx="95494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loko" pitchFamily="50" charset="0"/>
              </a:rPr>
              <a:t>От чего эти части? Назови и собери</a:t>
            </a:r>
            <a:endParaRPr lang="ru-RU" sz="6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ko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3508" y="1029521"/>
            <a:ext cx="1568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синтез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54" b="96246" l="20852" r="33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88" t="66519" r="65620" b="3792"/>
          <a:stretch/>
        </p:blipFill>
        <p:spPr>
          <a:xfrm>
            <a:off x="4188322" y="2728897"/>
            <a:ext cx="3707476" cy="2804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901" b="67576" l="23338" r="32859">
                        <a14:foregroundMark x1="29092" y1="60922" x2="30886" y2="65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54442" r="65951" b="30965"/>
          <a:stretch/>
        </p:blipFill>
        <p:spPr>
          <a:xfrm>
            <a:off x="669790" y="2069240"/>
            <a:ext cx="3412035" cy="13742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52" b="52048" l="21917" r="38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40" t="26766" r="61157" b="45055"/>
          <a:stretch/>
        </p:blipFill>
        <p:spPr>
          <a:xfrm>
            <a:off x="7963593" y="1029521"/>
            <a:ext cx="3527617" cy="2079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25" b="35324" l="22141" r="30774">
                        <a14:foregroundMark x1="27915" y1="21672" x2="29092" y2="25256"/>
                        <a14:foregroundMark x1="24944" y1="26792" x2="25448" y2="24744"/>
                        <a14:foregroundMark x1="28307" y1="26451" x2="28307" y2="27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57" t="17708" r="68926" b="62667"/>
          <a:stretch/>
        </p:blipFill>
        <p:spPr>
          <a:xfrm>
            <a:off x="8002295" y="4318237"/>
            <a:ext cx="3373332" cy="219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35" b="30717" l="30213" r="39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52" t="16256" r="58867" b="70586"/>
          <a:stretch/>
        </p:blipFill>
        <p:spPr>
          <a:xfrm>
            <a:off x="854451" y="4848750"/>
            <a:ext cx="3351788" cy="13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1.66667E-6 0.00023 C 0.01758 0.02384 0.003 0.00209 0.01745 0.0294 C 0.02396 0.0419 0.03151 0.05255 0.0375 0.06597 C 0.03959 0.07037 0.04154 0.07546 0.04375 0.07963 C 0.07656 0.13912 0.05143 0.09352 0.06641 0.11597 C 0.11797 0.19398 0.09662 0.16783 0.11797 0.19375 C 0.12448 0.21181 0.11667 0.19097 0.13438 0.22315 C 0.13542 0.22523 0.13568 0.22801 0.13685 0.23009 C 0.13998 0.23519 0.14375 0.23866 0.14688 0.24375 C 0.14961 0.24861 0.15169 0.2544 0.1543 0.25972 C 0.15794 0.26713 0.15768 0.26621 0.16198 0.27107 C 0.16732 0.28588 0.16094 0.26945 0.1694 0.28704 C 0.17084 0.28982 0.17175 0.29352 0.17318 0.2963 C 0.17552 0.30093 0.17878 0.30463 0.18073 0.30972 C 0.18151 0.31227 0.18216 0.31482 0.1832 0.31667 C 0.18425 0.31852 0.18594 0.31945 0.18711 0.3213 C 0.18893 0.32408 0.19037 0.32732 0.19206 0.33056 C 0.19492 0.33496 0.19779 0.33982 0.20078 0.34398 C 0.20404 0.34884 0.20742 0.35324 0.21081 0.35787 C 0.21459 0.3625 0.22227 0.3713 0.22227 0.37153 C 0.22305 0.37361 0.22357 0.37662 0.22474 0.37824 C 0.22656 0.38102 0.22891 0.38264 0.23099 0.38496 C 0.23229 0.38658 0.23347 0.38796 0.23477 0.38959 C 0.24128 0.39838 0.24245 0.40185 0.24987 0.41019 C 0.25222 0.41296 0.25495 0.41459 0.25729 0.4169 C 0.26198 0.42222 0.26602 0.42986 0.27123 0.4331 C 0.27396 0.43472 0.27709 0.43658 0.27995 0.4375 C 0.28373 0.43843 0.29141 0.43982 0.29141 0.44028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3327" y="75414"/>
            <a:ext cx="95494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loko" pitchFamily="50" charset="0"/>
              </a:rPr>
              <a:t>От чего эти части? Назови и собери</a:t>
            </a:r>
            <a:endParaRPr lang="ru-RU" sz="6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ko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3508" y="1029521"/>
            <a:ext cx="1568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синтез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54" b="96246" l="20852" r="33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88" t="66519" r="65620" b="3792"/>
          <a:stretch/>
        </p:blipFill>
        <p:spPr>
          <a:xfrm>
            <a:off x="4102809" y="2713907"/>
            <a:ext cx="3707476" cy="2804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901" b="67576" l="23338" r="32859">
                        <a14:foregroundMark x1="29092" y1="60922" x2="30886" y2="65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54442" r="65951" b="30965"/>
          <a:stretch/>
        </p:blipFill>
        <p:spPr>
          <a:xfrm>
            <a:off x="4206239" y="5136613"/>
            <a:ext cx="3412035" cy="13742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52" b="52048" l="21917" r="38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40" t="26766" r="61157" b="45055"/>
          <a:stretch/>
        </p:blipFill>
        <p:spPr>
          <a:xfrm>
            <a:off x="8222849" y="1029521"/>
            <a:ext cx="3527617" cy="2079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25" b="35324" l="22141" r="30774">
                        <a14:foregroundMark x1="27915" y1="21672" x2="29092" y2="25256"/>
                        <a14:foregroundMark x1="24944" y1="26792" x2="25448" y2="24744"/>
                        <a14:foregroundMark x1="28307" y1="26451" x2="28307" y2="27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57" t="17708" r="68926" b="62667"/>
          <a:stretch/>
        </p:blipFill>
        <p:spPr>
          <a:xfrm>
            <a:off x="8002295" y="4318237"/>
            <a:ext cx="3373332" cy="219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35" b="30717" l="30213" r="39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52" t="16256" r="58867" b="70586"/>
          <a:stretch/>
        </p:blipFill>
        <p:spPr>
          <a:xfrm>
            <a:off x="854451" y="4848750"/>
            <a:ext cx="3351788" cy="13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8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3332 0.04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3327" y="75414"/>
            <a:ext cx="95494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loko" pitchFamily="50" charset="0"/>
              </a:rPr>
              <a:t>От чего эти части? Назови и собери</a:t>
            </a:r>
            <a:endParaRPr lang="ru-RU" sz="6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ko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3508" y="1029521"/>
            <a:ext cx="1568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синтез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54" b="96246" l="20852" r="33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88" t="66519" r="65620" b="3792"/>
          <a:stretch/>
        </p:blipFill>
        <p:spPr>
          <a:xfrm>
            <a:off x="4102809" y="2713907"/>
            <a:ext cx="3707476" cy="2804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901" b="67576" l="23338" r="32859">
                        <a14:foregroundMark x1="29092" y1="60922" x2="30886" y2="65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54442" r="65951" b="30965"/>
          <a:stretch/>
        </p:blipFill>
        <p:spPr>
          <a:xfrm>
            <a:off x="4206239" y="5136613"/>
            <a:ext cx="3412035" cy="13742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52" b="52048" l="21917" r="38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40" t="26766" r="61157" b="45055"/>
          <a:stretch/>
        </p:blipFill>
        <p:spPr>
          <a:xfrm>
            <a:off x="4090657" y="1329150"/>
            <a:ext cx="3527617" cy="2079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25" b="35324" l="22141" r="30774">
                        <a14:foregroundMark x1="27915" y1="21672" x2="29092" y2="25256"/>
                        <a14:foregroundMark x1="24944" y1="26792" x2="25448" y2="24744"/>
                        <a14:foregroundMark x1="28307" y1="26451" x2="28307" y2="27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57" t="17708" r="68926" b="62667"/>
          <a:stretch/>
        </p:blipFill>
        <p:spPr>
          <a:xfrm>
            <a:off x="8002295" y="4318237"/>
            <a:ext cx="3373332" cy="219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35" b="30717" l="30213" r="39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52" t="16256" r="58867" b="70586"/>
          <a:stretch/>
        </p:blipFill>
        <p:spPr>
          <a:xfrm>
            <a:off x="854451" y="4848750"/>
            <a:ext cx="3351788" cy="13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0.01088 L 0.30143 -0.569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-2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3327" y="75414"/>
            <a:ext cx="95494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loko" pitchFamily="50" charset="0"/>
              </a:rPr>
              <a:t>От чего эти части? Назови и собери</a:t>
            </a:r>
            <a:endParaRPr lang="ru-RU" sz="6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ko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3508" y="1029521"/>
            <a:ext cx="1568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синтез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54" b="96246" l="20852" r="33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88" t="66519" r="65620" b="3792"/>
          <a:stretch/>
        </p:blipFill>
        <p:spPr>
          <a:xfrm>
            <a:off x="4188322" y="2728897"/>
            <a:ext cx="3707476" cy="2804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901" b="67576" l="23338" r="32859">
                        <a14:foregroundMark x1="29092" y1="60922" x2="30886" y2="65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54442" r="65951" b="30965"/>
          <a:stretch/>
        </p:blipFill>
        <p:spPr>
          <a:xfrm>
            <a:off x="4206239" y="5136613"/>
            <a:ext cx="3412035" cy="13742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52" b="52048" l="21917" r="38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40" t="26766" r="61157" b="45055"/>
          <a:stretch/>
        </p:blipFill>
        <p:spPr>
          <a:xfrm>
            <a:off x="4148447" y="1337298"/>
            <a:ext cx="3527617" cy="2079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25" b="35324" l="22141" r="30774">
                        <a14:foregroundMark x1="27915" y1="21672" x2="29092" y2="25256"/>
                        <a14:foregroundMark x1="24944" y1="26792" x2="25448" y2="24744"/>
                        <a14:foregroundMark x1="28307" y1="26451" x2="28307" y2="27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57" t="21858" r="73724" b="62667"/>
          <a:stretch/>
        </p:blipFill>
        <p:spPr>
          <a:xfrm>
            <a:off x="8839102" y="4712567"/>
            <a:ext cx="1246494" cy="12377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35" b="30717" l="30213" r="39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52" t="16256" r="58867" b="70586"/>
          <a:stretch/>
        </p:blipFill>
        <p:spPr>
          <a:xfrm>
            <a:off x="4650507" y="872632"/>
            <a:ext cx="3351788" cy="13690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25" b="35324" l="22141" r="30774">
                        <a14:foregroundMark x1="27915" y1="21672" x2="29092" y2="25256"/>
                        <a14:foregroundMark x1="24944" y1="26792" x2="25448" y2="24744"/>
                        <a14:foregroundMark x1="28307" y1="26451" x2="28307" y2="27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05" t="17708" r="68926" b="69153"/>
          <a:stretch/>
        </p:blipFill>
        <p:spPr>
          <a:xfrm>
            <a:off x="10269485" y="4485031"/>
            <a:ext cx="1036939" cy="10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4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40469 -0.15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00902 L -0.2836 -0.10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38200" y="2324388"/>
            <a:ext cx="10515600" cy="4351338"/>
          </a:xfrm>
        </p:spPr>
        <p:txBody>
          <a:bodyPr/>
          <a:lstStyle/>
          <a:p>
            <a:pPr marL="0" indent="814388" algn="just">
              <a:buFontTx/>
              <a:buChar char="-"/>
              <a:tabLst>
                <a:tab pos="2062163" algn="l"/>
              </a:tabLst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огический прием, при котором информация преобразуется в определенный код. (Например, буквы заменяются флажками, фигурами).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0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1" y="585787"/>
            <a:ext cx="10426755" cy="57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56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5" y="457200"/>
            <a:ext cx="10925502" cy="593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63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0" y="315310"/>
            <a:ext cx="11051627" cy="618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80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24388"/>
            <a:ext cx="10515600" cy="4351338"/>
          </a:xfrm>
        </p:spPr>
        <p:txBody>
          <a:bodyPr/>
          <a:lstStyle/>
          <a:p>
            <a:pPr marL="0" indent="814388" algn="just">
              <a:buFontTx/>
              <a:buChar char="-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огический прием, состоящий в установлении сходства и различия предметов по существенным и несущественным признакам.</a:t>
            </a:r>
          </a:p>
          <a:p>
            <a:pPr marL="0" indent="814388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по сходству называют </a:t>
            </a:r>
            <a:r>
              <a:rPr lang="ru-RU" sz="36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по различию – </a:t>
            </a:r>
            <a:r>
              <a:rPr lang="ru-RU" sz="36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противопоставлению. 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4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365" y="491853"/>
            <a:ext cx="7406640" cy="210312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loko" pitchFamily="50" charset="0"/>
              </a:rPr>
              <a:t>Сравним?</a:t>
            </a:r>
            <a:endParaRPr lang="ru-RU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ko" pitchFamily="50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54304"/>
              </p:ext>
            </p:extLst>
          </p:nvPr>
        </p:nvGraphicFramePr>
        <p:xfrm>
          <a:off x="507077" y="266006"/>
          <a:ext cx="11130740" cy="6384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6148">
                  <a:extLst>
                    <a:ext uri="{9D8B030D-6E8A-4147-A177-3AD203B41FA5}">
                      <a16:colId xmlns:a16="http://schemas.microsoft.com/office/drawing/2014/main" val="3200625400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175889074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991722914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3858074965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185869109"/>
                    </a:ext>
                  </a:extLst>
                </a:gridCol>
              </a:tblGrid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629317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292859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394888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213962"/>
                  </a:ext>
                </a:extLst>
              </a:tr>
            </a:tbl>
          </a:graphicData>
        </a:graphic>
      </p:graphicFrame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" b="96500" l="2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7" y="3479228"/>
            <a:ext cx="2238583" cy="14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51365" y="5457163"/>
            <a:ext cx="894802" cy="195491"/>
            <a:chOff x="3706292" y="-1662546"/>
            <a:chExt cx="1296786" cy="31865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3706292" y="-1662546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706292" y="-1343892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1618159" y="5857272"/>
            <a:ext cx="750817" cy="56526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1546167" y="6077607"/>
            <a:ext cx="894802" cy="195491"/>
            <a:chOff x="3706292" y="-1662546"/>
            <a:chExt cx="1296786" cy="31865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3706292" y="-1662546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706292" y="-1343892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Полилиния 12"/>
          <p:cNvSpPr/>
          <p:nvPr/>
        </p:nvSpPr>
        <p:spPr>
          <a:xfrm>
            <a:off x="532015" y="5070764"/>
            <a:ext cx="2161309" cy="1562792"/>
          </a:xfrm>
          <a:custGeom>
            <a:avLst/>
            <a:gdLst>
              <a:gd name="connsiteX0" fmla="*/ 0 w 2161309"/>
              <a:gd name="connsiteY0" fmla="*/ 1562792 h 1562792"/>
              <a:gd name="connsiteX1" fmla="*/ 598516 w 2161309"/>
              <a:gd name="connsiteY1" fmla="*/ 997527 h 1562792"/>
              <a:gd name="connsiteX2" fmla="*/ 1230283 w 2161309"/>
              <a:gd name="connsiteY2" fmla="*/ 814647 h 1562792"/>
              <a:gd name="connsiteX3" fmla="*/ 1429789 w 2161309"/>
              <a:gd name="connsiteY3" fmla="*/ 349134 h 1562792"/>
              <a:gd name="connsiteX4" fmla="*/ 2161309 w 2161309"/>
              <a:gd name="connsiteY4" fmla="*/ 0 h 156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309" h="1562792">
                <a:moveTo>
                  <a:pt x="0" y="1562792"/>
                </a:moveTo>
                <a:cubicBezTo>
                  <a:pt x="196734" y="1342505"/>
                  <a:pt x="393469" y="1122218"/>
                  <a:pt x="598516" y="997527"/>
                </a:cubicBezTo>
                <a:cubicBezTo>
                  <a:pt x="803563" y="872836"/>
                  <a:pt x="1091738" y="922712"/>
                  <a:pt x="1230283" y="814647"/>
                </a:cubicBezTo>
                <a:cubicBezTo>
                  <a:pt x="1368828" y="706582"/>
                  <a:pt x="1274618" y="484908"/>
                  <a:pt x="1429789" y="349134"/>
                </a:cubicBezTo>
                <a:cubicBezTo>
                  <a:pt x="1584960" y="213360"/>
                  <a:pt x="1873134" y="106680"/>
                  <a:pt x="2161309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62540" y="103166"/>
            <a:ext cx="2199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Какого размера?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2275" y="103165"/>
            <a:ext cx="161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Где живет?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39063" y="103166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Чем покрыто?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74866" y="103165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Цвет?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976307" y="687477"/>
            <a:ext cx="997527" cy="102277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161997" y="1127760"/>
            <a:ext cx="612020" cy="58249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6" b="96955" l="997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11" y="676272"/>
            <a:ext cx="1203968" cy="9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139" y="1281229"/>
            <a:ext cx="642759" cy="5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avatars.mds.yandex.net/i?id=2f20a7e27609b4b07d3518d3ec148935e373bb38-9843011-images-thumbs&amp;n=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7"/>
          <a:stretch/>
        </p:blipFill>
        <p:spPr bwMode="auto">
          <a:xfrm>
            <a:off x="7696199" y="1268753"/>
            <a:ext cx="630939" cy="6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1" y="1903550"/>
            <a:ext cx="1914614" cy="14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184" l="0" r="997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21" y="1070657"/>
            <a:ext cx="1299204" cy="7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279715"/>
              </p:ext>
            </p:extLst>
          </p:nvPr>
        </p:nvGraphicFramePr>
        <p:xfrm>
          <a:off x="7684380" y="687477"/>
          <a:ext cx="1285518" cy="117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2759">
                  <a:extLst>
                    <a:ext uri="{9D8B030D-6E8A-4147-A177-3AD203B41FA5}">
                      <a16:colId xmlns:a16="http://schemas.microsoft.com/office/drawing/2014/main" val="3167150612"/>
                    </a:ext>
                  </a:extLst>
                </a:gridCol>
                <a:gridCol w="642759">
                  <a:extLst>
                    <a:ext uri="{9D8B030D-6E8A-4147-A177-3AD203B41FA5}">
                      <a16:colId xmlns:a16="http://schemas.microsoft.com/office/drawing/2014/main" val="1351963727"/>
                    </a:ext>
                  </a:extLst>
                </a:gridCol>
              </a:tblGrid>
              <a:tr h="586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939191"/>
                  </a:ext>
                </a:extLst>
              </a:tr>
              <a:tr h="586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949438"/>
                  </a:ext>
                </a:extLst>
              </a:tr>
            </a:tbl>
          </a:graphicData>
        </a:graphic>
      </p:graphicFrame>
      <p:pic>
        <p:nvPicPr>
          <p:cNvPr id="1042" name="Picture 18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6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03" y="687478"/>
            <a:ext cx="376296" cy="57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 background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59" b="39227" l="31727" r="75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03" t="7933" r="37379" b="73485"/>
          <a:stretch/>
        </p:blipFill>
        <p:spPr bwMode="auto">
          <a:xfrm>
            <a:off x="8332922" y="687476"/>
            <a:ext cx="612398" cy="57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26091"/>
              </p:ext>
            </p:extLst>
          </p:nvPr>
        </p:nvGraphicFramePr>
        <p:xfrm>
          <a:off x="9452572" y="902993"/>
          <a:ext cx="214858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716">
                  <a:extLst>
                    <a:ext uri="{9D8B030D-6E8A-4147-A177-3AD203B41FA5}">
                      <a16:colId xmlns:a16="http://schemas.microsoft.com/office/drawing/2014/main" val="2663513905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3585726136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380313741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21545847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170020190"/>
                    </a:ext>
                  </a:extLst>
                </a:gridCol>
              </a:tblGrid>
              <a:tr h="1838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72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107748"/>
                  </a:ext>
                </a:extLst>
              </a:tr>
              <a:tr h="1838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694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6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192" y="182880"/>
            <a:ext cx="9569335" cy="1828800"/>
          </a:xfrm>
        </p:spPr>
        <p:txBody>
          <a:bodyPr>
            <a:noAutofit/>
          </a:bodyPr>
          <a:lstStyle/>
          <a:p>
            <a:pPr algn="just">
              <a:tabLst>
                <a:tab pos="814388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логическими приемами формирования понятий и мыслительными операциями являются </a:t>
            </a:r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анализ, синтез, сравнение, классификация, обобщение и кодирование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82385" y="439603"/>
            <a:ext cx="0" cy="499692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2192" y="1398493"/>
            <a:ext cx="11172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формирования логических приемов формирования понятий и мыслительных операций у дошкольников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2192" y="2753318"/>
            <a:ext cx="7987145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14388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формирования логических приемов мышления: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3726" y="4195502"/>
            <a:ext cx="11245736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tabLst>
                <a:tab pos="814388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Целенаправленность формирования логических приемов;</a:t>
            </a:r>
          </a:p>
          <a:p>
            <a:pPr>
              <a:lnSpc>
                <a:spcPct val="150000"/>
              </a:lnSpc>
              <a:tabLst>
                <a:tab pos="814388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формирования логических приемов от элементарного к сложному;</a:t>
            </a:r>
          </a:p>
          <a:p>
            <a:pPr>
              <a:lnSpc>
                <a:spcPct val="150000"/>
              </a:lnSpc>
              <a:tabLst>
                <a:tab pos="814388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Поэтапность обучения.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1340" y="3963240"/>
            <a:ext cx="764772" cy="589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tabLst>
                <a:tab pos="814388" algn="l"/>
              </a:tabLst>
            </a:pPr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b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1340" y="4582118"/>
            <a:ext cx="764772" cy="589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tabLst>
                <a:tab pos="814388" algn="l"/>
              </a:tabLst>
            </a:pPr>
            <a:r>
              <a:rPr lang="ru-RU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91340" y="5565678"/>
            <a:ext cx="764772" cy="589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tabLst>
                <a:tab pos="814388" algn="l"/>
              </a:tabLst>
            </a:pPr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b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7" y="1859517"/>
            <a:ext cx="2186247" cy="1619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51365" y="491853"/>
            <a:ext cx="7406640" cy="210312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loko" pitchFamily="50" charset="0"/>
              </a:rPr>
              <a:t>Сравним?</a:t>
            </a:r>
            <a:endParaRPr lang="ru-RU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ko" pitchFamily="50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734179"/>
              </p:ext>
            </p:extLst>
          </p:nvPr>
        </p:nvGraphicFramePr>
        <p:xfrm>
          <a:off x="507077" y="266006"/>
          <a:ext cx="11130740" cy="6384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6148">
                  <a:extLst>
                    <a:ext uri="{9D8B030D-6E8A-4147-A177-3AD203B41FA5}">
                      <a16:colId xmlns:a16="http://schemas.microsoft.com/office/drawing/2014/main" val="3200625400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175889074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991722914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3858074965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185869109"/>
                    </a:ext>
                  </a:extLst>
                </a:gridCol>
              </a:tblGrid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629317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292859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394888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213962"/>
                  </a:ext>
                </a:extLst>
              </a:tr>
            </a:tbl>
          </a:graphicData>
        </a:graphic>
      </p:graphicFrame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" b="96500" l="2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7" y="3479228"/>
            <a:ext cx="2238583" cy="14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51365" y="5457163"/>
            <a:ext cx="894802" cy="195491"/>
            <a:chOff x="3706292" y="-1662546"/>
            <a:chExt cx="1296786" cy="31865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3706292" y="-1662546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706292" y="-1343892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1618159" y="5857272"/>
            <a:ext cx="750817" cy="56526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1546167" y="6077607"/>
            <a:ext cx="894802" cy="195491"/>
            <a:chOff x="3706292" y="-1662546"/>
            <a:chExt cx="1296786" cy="31865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3706292" y="-1662546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706292" y="-1343892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Полилиния 12"/>
          <p:cNvSpPr/>
          <p:nvPr/>
        </p:nvSpPr>
        <p:spPr>
          <a:xfrm>
            <a:off x="532015" y="5070764"/>
            <a:ext cx="2161309" cy="1562792"/>
          </a:xfrm>
          <a:custGeom>
            <a:avLst/>
            <a:gdLst>
              <a:gd name="connsiteX0" fmla="*/ 0 w 2161309"/>
              <a:gd name="connsiteY0" fmla="*/ 1562792 h 1562792"/>
              <a:gd name="connsiteX1" fmla="*/ 598516 w 2161309"/>
              <a:gd name="connsiteY1" fmla="*/ 997527 h 1562792"/>
              <a:gd name="connsiteX2" fmla="*/ 1230283 w 2161309"/>
              <a:gd name="connsiteY2" fmla="*/ 814647 h 1562792"/>
              <a:gd name="connsiteX3" fmla="*/ 1429789 w 2161309"/>
              <a:gd name="connsiteY3" fmla="*/ 349134 h 1562792"/>
              <a:gd name="connsiteX4" fmla="*/ 2161309 w 2161309"/>
              <a:gd name="connsiteY4" fmla="*/ 0 h 156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309" h="1562792">
                <a:moveTo>
                  <a:pt x="0" y="1562792"/>
                </a:moveTo>
                <a:cubicBezTo>
                  <a:pt x="196734" y="1342505"/>
                  <a:pt x="393469" y="1122218"/>
                  <a:pt x="598516" y="997527"/>
                </a:cubicBezTo>
                <a:cubicBezTo>
                  <a:pt x="803563" y="872836"/>
                  <a:pt x="1091738" y="922712"/>
                  <a:pt x="1230283" y="814647"/>
                </a:cubicBezTo>
                <a:cubicBezTo>
                  <a:pt x="1368828" y="706582"/>
                  <a:pt x="1274618" y="484908"/>
                  <a:pt x="1429789" y="349134"/>
                </a:cubicBezTo>
                <a:cubicBezTo>
                  <a:pt x="1584960" y="213360"/>
                  <a:pt x="1873134" y="106680"/>
                  <a:pt x="2161309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62540" y="103166"/>
            <a:ext cx="2199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Какого размера?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2275" y="103165"/>
            <a:ext cx="161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Где живет?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39063" y="103166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Чем покрыто?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74866" y="103165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Цвет?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976307" y="687477"/>
            <a:ext cx="997527" cy="102277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161997" y="1127760"/>
            <a:ext cx="612020" cy="58249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6" b="96955" l="997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11" y="676272"/>
            <a:ext cx="1203968" cy="9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139" y="1281229"/>
            <a:ext cx="642759" cy="5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avatars.mds.yandex.net/i?id=2f20a7e27609b4b07d3518d3ec148935e373bb38-9843011-images-thumbs&amp;n=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7"/>
          <a:stretch/>
        </p:blipFill>
        <p:spPr bwMode="auto">
          <a:xfrm>
            <a:off x="7696199" y="1268753"/>
            <a:ext cx="630939" cy="6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1" y="1903550"/>
            <a:ext cx="1914614" cy="14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184" l="0" r="997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21" y="1070657"/>
            <a:ext cx="1299204" cy="7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279715"/>
              </p:ext>
            </p:extLst>
          </p:nvPr>
        </p:nvGraphicFramePr>
        <p:xfrm>
          <a:off x="7684380" y="687477"/>
          <a:ext cx="1285518" cy="117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2759">
                  <a:extLst>
                    <a:ext uri="{9D8B030D-6E8A-4147-A177-3AD203B41FA5}">
                      <a16:colId xmlns:a16="http://schemas.microsoft.com/office/drawing/2014/main" val="3167150612"/>
                    </a:ext>
                  </a:extLst>
                </a:gridCol>
                <a:gridCol w="642759">
                  <a:extLst>
                    <a:ext uri="{9D8B030D-6E8A-4147-A177-3AD203B41FA5}">
                      <a16:colId xmlns:a16="http://schemas.microsoft.com/office/drawing/2014/main" val="1351963727"/>
                    </a:ext>
                  </a:extLst>
                </a:gridCol>
              </a:tblGrid>
              <a:tr h="586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939191"/>
                  </a:ext>
                </a:extLst>
              </a:tr>
              <a:tr h="586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949438"/>
                  </a:ext>
                </a:extLst>
              </a:tr>
            </a:tbl>
          </a:graphicData>
        </a:graphic>
      </p:graphicFrame>
      <p:pic>
        <p:nvPicPr>
          <p:cNvPr id="1042" name="Picture 18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6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03" y="687478"/>
            <a:ext cx="376296" cy="57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 background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59" b="39227" l="31727" r="75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03" t="7933" r="37379" b="73485"/>
          <a:stretch/>
        </p:blipFill>
        <p:spPr bwMode="auto">
          <a:xfrm>
            <a:off x="8332922" y="687476"/>
            <a:ext cx="612398" cy="57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26091"/>
              </p:ext>
            </p:extLst>
          </p:nvPr>
        </p:nvGraphicFramePr>
        <p:xfrm>
          <a:off x="9452572" y="902993"/>
          <a:ext cx="214858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716">
                  <a:extLst>
                    <a:ext uri="{9D8B030D-6E8A-4147-A177-3AD203B41FA5}">
                      <a16:colId xmlns:a16="http://schemas.microsoft.com/office/drawing/2014/main" val="2663513905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3585726136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380313741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21545847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170020190"/>
                    </a:ext>
                  </a:extLst>
                </a:gridCol>
              </a:tblGrid>
              <a:tr h="1838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72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107748"/>
                  </a:ext>
                </a:extLst>
              </a:tr>
              <a:tr h="1838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694969"/>
                  </a:ext>
                </a:extLst>
              </a:tr>
            </a:tbl>
          </a:graphicData>
        </a:graphic>
      </p:graphicFrame>
      <p:sp>
        <p:nvSpPr>
          <p:cNvPr id="30" name="Овал 29"/>
          <p:cNvSpPr/>
          <p:nvPr/>
        </p:nvSpPr>
        <p:spPr>
          <a:xfrm>
            <a:off x="2973712" y="699053"/>
            <a:ext cx="997527" cy="102277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3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0.00093 L 0.02903 0.20139 " pathEditMode="relative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7" y="3459885"/>
            <a:ext cx="2186247" cy="1619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60713"/>
              </p:ext>
            </p:extLst>
          </p:nvPr>
        </p:nvGraphicFramePr>
        <p:xfrm>
          <a:off x="507077" y="266006"/>
          <a:ext cx="11130740" cy="6384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6148">
                  <a:extLst>
                    <a:ext uri="{9D8B030D-6E8A-4147-A177-3AD203B41FA5}">
                      <a16:colId xmlns:a16="http://schemas.microsoft.com/office/drawing/2014/main" val="3200625400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175889074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991722914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3858074965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185869109"/>
                    </a:ext>
                  </a:extLst>
                </a:gridCol>
              </a:tblGrid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629317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292859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394888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21396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9822" y="504777"/>
            <a:ext cx="7406640" cy="210312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loko" pitchFamily="50" charset="0"/>
              </a:rPr>
              <a:t>Сравним?</a:t>
            </a:r>
            <a:endParaRPr lang="ru-RU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ko" pitchFamily="50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" b="96500" l="2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1" y="3496954"/>
            <a:ext cx="2238583" cy="14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51365" y="5457163"/>
            <a:ext cx="894802" cy="195491"/>
            <a:chOff x="3706292" y="-1662546"/>
            <a:chExt cx="1296786" cy="31865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3706292" y="-1662546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706292" y="-1343892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1618159" y="5857272"/>
            <a:ext cx="750817" cy="56526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1546167" y="6077607"/>
            <a:ext cx="894802" cy="195491"/>
            <a:chOff x="3706292" y="-1662546"/>
            <a:chExt cx="1296786" cy="31865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3706292" y="-1662546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706292" y="-1343892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Полилиния 12"/>
          <p:cNvSpPr/>
          <p:nvPr/>
        </p:nvSpPr>
        <p:spPr>
          <a:xfrm>
            <a:off x="532015" y="5070764"/>
            <a:ext cx="2161309" cy="1562792"/>
          </a:xfrm>
          <a:custGeom>
            <a:avLst/>
            <a:gdLst>
              <a:gd name="connsiteX0" fmla="*/ 0 w 2161309"/>
              <a:gd name="connsiteY0" fmla="*/ 1562792 h 1562792"/>
              <a:gd name="connsiteX1" fmla="*/ 598516 w 2161309"/>
              <a:gd name="connsiteY1" fmla="*/ 997527 h 1562792"/>
              <a:gd name="connsiteX2" fmla="*/ 1230283 w 2161309"/>
              <a:gd name="connsiteY2" fmla="*/ 814647 h 1562792"/>
              <a:gd name="connsiteX3" fmla="*/ 1429789 w 2161309"/>
              <a:gd name="connsiteY3" fmla="*/ 349134 h 1562792"/>
              <a:gd name="connsiteX4" fmla="*/ 2161309 w 2161309"/>
              <a:gd name="connsiteY4" fmla="*/ 0 h 156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309" h="1562792">
                <a:moveTo>
                  <a:pt x="0" y="1562792"/>
                </a:moveTo>
                <a:cubicBezTo>
                  <a:pt x="196734" y="1342505"/>
                  <a:pt x="393469" y="1122218"/>
                  <a:pt x="598516" y="997527"/>
                </a:cubicBezTo>
                <a:cubicBezTo>
                  <a:pt x="803563" y="872836"/>
                  <a:pt x="1091738" y="922712"/>
                  <a:pt x="1230283" y="814647"/>
                </a:cubicBezTo>
                <a:cubicBezTo>
                  <a:pt x="1368828" y="706582"/>
                  <a:pt x="1274618" y="484908"/>
                  <a:pt x="1429789" y="349134"/>
                </a:cubicBezTo>
                <a:cubicBezTo>
                  <a:pt x="1584960" y="213360"/>
                  <a:pt x="1873134" y="106680"/>
                  <a:pt x="2161309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62540" y="103166"/>
            <a:ext cx="2199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Какого размера?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2275" y="103165"/>
            <a:ext cx="161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Где живет?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39063" y="103166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Чем покрыто?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74866" y="103165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Цвет?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976307" y="687477"/>
            <a:ext cx="997527" cy="102277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161997" y="1127760"/>
            <a:ext cx="612020" cy="58249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6" b="96955" l="997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11" y="676272"/>
            <a:ext cx="1203968" cy="9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139" y="1281229"/>
            <a:ext cx="642759" cy="5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avatars.mds.yandex.net/i?id=2f20a7e27609b4b07d3518d3ec148935e373bb38-9843011-images-thumbs&amp;n=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7"/>
          <a:stretch/>
        </p:blipFill>
        <p:spPr bwMode="auto">
          <a:xfrm>
            <a:off x="7696199" y="1268753"/>
            <a:ext cx="630939" cy="6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6" y="1938362"/>
            <a:ext cx="1914614" cy="14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184" l="0" r="997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21" y="1070657"/>
            <a:ext cx="1299204" cy="7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279715"/>
              </p:ext>
            </p:extLst>
          </p:nvPr>
        </p:nvGraphicFramePr>
        <p:xfrm>
          <a:off x="7684380" y="687477"/>
          <a:ext cx="1285518" cy="117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2759">
                  <a:extLst>
                    <a:ext uri="{9D8B030D-6E8A-4147-A177-3AD203B41FA5}">
                      <a16:colId xmlns:a16="http://schemas.microsoft.com/office/drawing/2014/main" val="3167150612"/>
                    </a:ext>
                  </a:extLst>
                </a:gridCol>
                <a:gridCol w="642759">
                  <a:extLst>
                    <a:ext uri="{9D8B030D-6E8A-4147-A177-3AD203B41FA5}">
                      <a16:colId xmlns:a16="http://schemas.microsoft.com/office/drawing/2014/main" val="1351963727"/>
                    </a:ext>
                  </a:extLst>
                </a:gridCol>
              </a:tblGrid>
              <a:tr h="586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939191"/>
                  </a:ext>
                </a:extLst>
              </a:tr>
              <a:tr h="586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949438"/>
                  </a:ext>
                </a:extLst>
              </a:tr>
            </a:tbl>
          </a:graphicData>
        </a:graphic>
      </p:graphicFrame>
      <p:pic>
        <p:nvPicPr>
          <p:cNvPr id="1042" name="Picture 18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6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03" y="687478"/>
            <a:ext cx="376296" cy="57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 background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59" b="39227" l="31727" r="75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03" t="7933" r="37379" b="73485"/>
          <a:stretch/>
        </p:blipFill>
        <p:spPr bwMode="auto">
          <a:xfrm>
            <a:off x="8332922" y="687476"/>
            <a:ext cx="612398" cy="57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26091"/>
              </p:ext>
            </p:extLst>
          </p:nvPr>
        </p:nvGraphicFramePr>
        <p:xfrm>
          <a:off x="9452572" y="902993"/>
          <a:ext cx="214858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716">
                  <a:extLst>
                    <a:ext uri="{9D8B030D-6E8A-4147-A177-3AD203B41FA5}">
                      <a16:colId xmlns:a16="http://schemas.microsoft.com/office/drawing/2014/main" val="2663513905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3585726136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380313741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21545847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170020190"/>
                    </a:ext>
                  </a:extLst>
                </a:gridCol>
              </a:tblGrid>
              <a:tr h="1838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72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107748"/>
                  </a:ext>
                </a:extLst>
              </a:tr>
              <a:tr h="1838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694969"/>
                  </a:ext>
                </a:extLst>
              </a:tr>
            </a:tbl>
          </a:graphicData>
        </a:graphic>
      </p:graphicFrame>
      <p:sp>
        <p:nvSpPr>
          <p:cNvPr id="30" name="Овал 29"/>
          <p:cNvSpPr/>
          <p:nvPr/>
        </p:nvSpPr>
        <p:spPr>
          <a:xfrm>
            <a:off x="3363596" y="2122606"/>
            <a:ext cx="997527" cy="102277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161996" y="1114026"/>
            <a:ext cx="612020" cy="58249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8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127 0.43102 " pathEditMode="relative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9545" y="1863792"/>
            <a:ext cx="2173779" cy="15580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684813"/>
              </p:ext>
            </p:extLst>
          </p:nvPr>
        </p:nvGraphicFramePr>
        <p:xfrm>
          <a:off x="507077" y="266006"/>
          <a:ext cx="11130740" cy="6384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6148">
                  <a:extLst>
                    <a:ext uri="{9D8B030D-6E8A-4147-A177-3AD203B41FA5}">
                      <a16:colId xmlns:a16="http://schemas.microsoft.com/office/drawing/2014/main" val="3200625400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175889074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991722914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3858074965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185869109"/>
                    </a:ext>
                  </a:extLst>
                </a:gridCol>
              </a:tblGrid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629317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292859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394888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21396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9822" y="504777"/>
            <a:ext cx="7406640" cy="210312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loko" pitchFamily="50" charset="0"/>
              </a:rPr>
              <a:t>Сравним?</a:t>
            </a:r>
            <a:endParaRPr lang="ru-RU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ko" pitchFamily="50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" b="96500" l="2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1" y="3500129"/>
            <a:ext cx="2238583" cy="14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51365" y="5457163"/>
            <a:ext cx="894802" cy="195491"/>
            <a:chOff x="3706292" y="-1662546"/>
            <a:chExt cx="1296786" cy="31865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3706292" y="-1662546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706292" y="-1343892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1618159" y="5857272"/>
            <a:ext cx="750817" cy="56526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1546167" y="6077607"/>
            <a:ext cx="894802" cy="195491"/>
            <a:chOff x="3706292" y="-1662546"/>
            <a:chExt cx="1296786" cy="31865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3706292" y="-1662546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706292" y="-1343892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Полилиния 12"/>
          <p:cNvSpPr/>
          <p:nvPr/>
        </p:nvSpPr>
        <p:spPr>
          <a:xfrm>
            <a:off x="532015" y="5070764"/>
            <a:ext cx="2161309" cy="1562792"/>
          </a:xfrm>
          <a:custGeom>
            <a:avLst/>
            <a:gdLst>
              <a:gd name="connsiteX0" fmla="*/ 0 w 2161309"/>
              <a:gd name="connsiteY0" fmla="*/ 1562792 h 1562792"/>
              <a:gd name="connsiteX1" fmla="*/ 598516 w 2161309"/>
              <a:gd name="connsiteY1" fmla="*/ 997527 h 1562792"/>
              <a:gd name="connsiteX2" fmla="*/ 1230283 w 2161309"/>
              <a:gd name="connsiteY2" fmla="*/ 814647 h 1562792"/>
              <a:gd name="connsiteX3" fmla="*/ 1429789 w 2161309"/>
              <a:gd name="connsiteY3" fmla="*/ 349134 h 1562792"/>
              <a:gd name="connsiteX4" fmla="*/ 2161309 w 2161309"/>
              <a:gd name="connsiteY4" fmla="*/ 0 h 156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309" h="1562792">
                <a:moveTo>
                  <a:pt x="0" y="1562792"/>
                </a:moveTo>
                <a:cubicBezTo>
                  <a:pt x="196734" y="1342505"/>
                  <a:pt x="393469" y="1122218"/>
                  <a:pt x="598516" y="997527"/>
                </a:cubicBezTo>
                <a:cubicBezTo>
                  <a:pt x="803563" y="872836"/>
                  <a:pt x="1091738" y="922712"/>
                  <a:pt x="1230283" y="814647"/>
                </a:cubicBezTo>
                <a:cubicBezTo>
                  <a:pt x="1368828" y="706582"/>
                  <a:pt x="1274618" y="484908"/>
                  <a:pt x="1429789" y="349134"/>
                </a:cubicBezTo>
                <a:cubicBezTo>
                  <a:pt x="1584960" y="213360"/>
                  <a:pt x="1873134" y="106680"/>
                  <a:pt x="2161309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62540" y="103166"/>
            <a:ext cx="2199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Какого размера?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2275" y="103165"/>
            <a:ext cx="161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Где живет?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39063" y="103166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Чем покрыто?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74866" y="103165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Цвет?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976307" y="687477"/>
            <a:ext cx="997527" cy="102277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161997" y="1127760"/>
            <a:ext cx="612020" cy="58249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6" b="96955" l="997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11" y="676272"/>
            <a:ext cx="1203968" cy="9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139" y="1281229"/>
            <a:ext cx="642759" cy="5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avatars.mds.yandex.net/i?id=2f20a7e27609b4b07d3518d3ec148935e373bb38-9843011-images-thumbs&amp;n=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7"/>
          <a:stretch/>
        </p:blipFill>
        <p:spPr bwMode="auto">
          <a:xfrm>
            <a:off x="7696199" y="1268753"/>
            <a:ext cx="630939" cy="6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6" y="1938362"/>
            <a:ext cx="1914614" cy="14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184" l="0" r="997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21" y="1070657"/>
            <a:ext cx="1299204" cy="7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279715"/>
              </p:ext>
            </p:extLst>
          </p:nvPr>
        </p:nvGraphicFramePr>
        <p:xfrm>
          <a:off x="7684380" y="687477"/>
          <a:ext cx="1285518" cy="117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2759">
                  <a:extLst>
                    <a:ext uri="{9D8B030D-6E8A-4147-A177-3AD203B41FA5}">
                      <a16:colId xmlns:a16="http://schemas.microsoft.com/office/drawing/2014/main" val="3167150612"/>
                    </a:ext>
                  </a:extLst>
                </a:gridCol>
                <a:gridCol w="642759">
                  <a:extLst>
                    <a:ext uri="{9D8B030D-6E8A-4147-A177-3AD203B41FA5}">
                      <a16:colId xmlns:a16="http://schemas.microsoft.com/office/drawing/2014/main" val="1351963727"/>
                    </a:ext>
                  </a:extLst>
                </a:gridCol>
              </a:tblGrid>
              <a:tr h="586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939191"/>
                  </a:ext>
                </a:extLst>
              </a:tr>
              <a:tr h="586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949438"/>
                  </a:ext>
                </a:extLst>
              </a:tr>
            </a:tbl>
          </a:graphicData>
        </a:graphic>
      </p:graphicFrame>
      <p:pic>
        <p:nvPicPr>
          <p:cNvPr id="1042" name="Picture 18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6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03" y="687478"/>
            <a:ext cx="376296" cy="57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 background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59" b="39227" l="31727" r="75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03" t="7933" r="37379" b="73485"/>
          <a:stretch/>
        </p:blipFill>
        <p:spPr bwMode="auto">
          <a:xfrm>
            <a:off x="8332922" y="687476"/>
            <a:ext cx="612398" cy="57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26091"/>
              </p:ext>
            </p:extLst>
          </p:nvPr>
        </p:nvGraphicFramePr>
        <p:xfrm>
          <a:off x="9452572" y="902993"/>
          <a:ext cx="214858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716">
                  <a:extLst>
                    <a:ext uri="{9D8B030D-6E8A-4147-A177-3AD203B41FA5}">
                      <a16:colId xmlns:a16="http://schemas.microsoft.com/office/drawing/2014/main" val="2663513905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3585726136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380313741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21545847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170020190"/>
                    </a:ext>
                  </a:extLst>
                </a:gridCol>
              </a:tblGrid>
              <a:tr h="1838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72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107748"/>
                  </a:ext>
                </a:extLst>
              </a:tr>
              <a:tr h="1838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694969"/>
                  </a:ext>
                </a:extLst>
              </a:tr>
            </a:tbl>
          </a:graphicData>
        </a:graphic>
      </p:graphicFrame>
      <p:sp>
        <p:nvSpPr>
          <p:cNvPr id="30" name="Овал 29"/>
          <p:cNvSpPr/>
          <p:nvPr/>
        </p:nvSpPr>
        <p:spPr>
          <a:xfrm>
            <a:off x="3363596" y="2122606"/>
            <a:ext cx="997527" cy="102277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56349" y="3951900"/>
            <a:ext cx="612020" cy="58249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1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184" l="0" r="997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21" y="1070657"/>
            <a:ext cx="1299204" cy="7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19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-0.00463 L -0.03242 0.166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7" y="3477499"/>
            <a:ext cx="2238583" cy="15580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118989"/>
              </p:ext>
            </p:extLst>
          </p:nvPr>
        </p:nvGraphicFramePr>
        <p:xfrm>
          <a:off x="507077" y="266006"/>
          <a:ext cx="11130740" cy="6384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6148">
                  <a:extLst>
                    <a:ext uri="{9D8B030D-6E8A-4147-A177-3AD203B41FA5}">
                      <a16:colId xmlns:a16="http://schemas.microsoft.com/office/drawing/2014/main" val="3200625400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175889074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991722914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3858074965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185869109"/>
                    </a:ext>
                  </a:extLst>
                </a:gridCol>
              </a:tblGrid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629317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292859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394888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213962"/>
                  </a:ext>
                </a:extLst>
              </a:tr>
            </a:tbl>
          </a:graphicData>
        </a:graphic>
      </p:graphicFrame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6" y="1938362"/>
            <a:ext cx="1914614" cy="14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9822" y="504777"/>
            <a:ext cx="7406640" cy="210312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loko" pitchFamily="50" charset="0"/>
              </a:rPr>
              <a:t>Сравним?</a:t>
            </a:r>
            <a:endParaRPr lang="ru-RU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ko" pitchFamily="50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" b="96500" l="2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1" y="3496952"/>
            <a:ext cx="2238583" cy="14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51365" y="5457163"/>
            <a:ext cx="894802" cy="195491"/>
            <a:chOff x="3706292" y="-1662546"/>
            <a:chExt cx="1296786" cy="31865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3706292" y="-1662546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706292" y="-1343892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1618159" y="5857272"/>
            <a:ext cx="750817" cy="56526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1546167" y="6077607"/>
            <a:ext cx="894802" cy="195491"/>
            <a:chOff x="3706292" y="-1662546"/>
            <a:chExt cx="1296786" cy="31865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3706292" y="-1662546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706292" y="-1343892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Полилиния 12"/>
          <p:cNvSpPr/>
          <p:nvPr/>
        </p:nvSpPr>
        <p:spPr>
          <a:xfrm>
            <a:off x="532015" y="5070764"/>
            <a:ext cx="2161309" cy="1562792"/>
          </a:xfrm>
          <a:custGeom>
            <a:avLst/>
            <a:gdLst>
              <a:gd name="connsiteX0" fmla="*/ 0 w 2161309"/>
              <a:gd name="connsiteY0" fmla="*/ 1562792 h 1562792"/>
              <a:gd name="connsiteX1" fmla="*/ 598516 w 2161309"/>
              <a:gd name="connsiteY1" fmla="*/ 997527 h 1562792"/>
              <a:gd name="connsiteX2" fmla="*/ 1230283 w 2161309"/>
              <a:gd name="connsiteY2" fmla="*/ 814647 h 1562792"/>
              <a:gd name="connsiteX3" fmla="*/ 1429789 w 2161309"/>
              <a:gd name="connsiteY3" fmla="*/ 349134 h 1562792"/>
              <a:gd name="connsiteX4" fmla="*/ 2161309 w 2161309"/>
              <a:gd name="connsiteY4" fmla="*/ 0 h 156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309" h="1562792">
                <a:moveTo>
                  <a:pt x="0" y="1562792"/>
                </a:moveTo>
                <a:cubicBezTo>
                  <a:pt x="196734" y="1342505"/>
                  <a:pt x="393469" y="1122218"/>
                  <a:pt x="598516" y="997527"/>
                </a:cubicBezTo>
                <a:cubicBezTo>
                  <a:pt x="803563" y="872836"/>
                  <a:pt x="1091738" y="922712"/>
                  <a:pt x="1230283" y="814647"/>
                </a:cubicBezTo>
                <a:cubicBezTo>
                  <a:pt x="1368828" y="706582"/>
                  <a:pt x="1274618" y="484908"/>
                  <a:pt x="1429789" y="349134"/>
                </a:cubicBezTo>
                <a:cubicBezTo>
                  <a:pt x="1584960" y="213360"/>
                  <a:pt x="1873134" y="106680"/>
                  <a:pt x="2161309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62540" y="103166"/>
            <a:ext cx="2199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Какого размера?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2275" y="103165"/>
            <a:ext cx="161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Где живет?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39063" y="103166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Чем покрыто?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74866" y="103165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Цвет?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976307" y="687477"/>
            <a:ext cx="997527" cy="102277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161997" y="1127760"/>
            <a:ext cx="612020" cy="58249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6" b="96955" l="997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11" y="676272"/>
            <a:ext cx="1203968" cy="9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139" y="1281229"/>
            <a:ext cx="642759" cy="5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avatars.mds.yandex.net/i?id=2f20a7e27609b4b07d3518d3ec148935e373bb38-9843011-images-thumbs&amp;n=1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7"/>
          <a:stretch/>
        </p:blipFill>
        <p:spPr bwMode="auto">
          <a:xfrm>
            <a:off x="7696199" y="1268753"/>
            <a:ext cx="630939" cy="6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184" l="0" r="997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21" y="1070657"/>
            <a:ext cx="1299204" cy="7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279715"/>
              </p:ext>
            </p:extLst>
          </p:nvPr>
        </p:nvGraphicFramePr>
        <p:xfrm>
          <a:off x="7684380" y="687477"/>
          <a:ext cx="1285518" cy="117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2759">
                  <a:extLst>
                    <a:ext uri="{9D8B030D-6E8A-4147-A177-3AD203B41FA5}">
                      <a16:colId xmlns:a16="http://schemas.microsoft.com/office/drawing/2014/main" val="3167150612"/>
                    </a:ext>
                  </a:extLst>
                </a:gridCol>
                <a:gridCol w="642759">
                  <a:extLst>
                    <a:ext uri="{9D8B030D-6E8A-4147-A177-3AD203B41FA5}">
                      <a16:colId xmlns:a16="http://schemas.microsoft.com/office/drawing/2014/main" val="1351963727"/>
                    </a:ext>
                  </a:extLst>
                </a:gridCol>
              </a:tblGrid>
              <a:tr h="586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939191"/>
                  </a:ext>
                </a:extLst>
              </a:tr>
              <a:tr h="586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949438"/>
                  </a:ext>
                </a:extLst>
              </a:tr>
            </a:tbl>
          </a:graphicData>
        </a:graphic>
      </p:graphicFrame>
      <p:pic>
        <p:nvPicPr>
          <p:cNvPr id="1042" name="Picture 18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6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03" y="687478"/>
            <a:ext cx="376296" cy="57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 background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59" b="39227" l="31727" r="75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03" t="7933" r="37379" b="73485"/>
          <a:stretch/>
        </p:blipFill>
        <p:spPr bwMode="auto">
          <a:xfrm>
            <a:off x="8332922" y="687476"/>
            <a:ext cx="612398" cy="57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26091"/>
              </p:ext>
            </p:extLst>
          </p:nvPr>
        </p:nvGraphicFramePr>
        <p:xfrm>
          <a:off x="9452572" y="902993"/>
          <a:ext cx="214858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716">
                  <a:extLst>
                    <a:ext uri="{9D8B030D-6E8A-4147-A177-3AD203B41FA5}">
                      <a16:colId xmlns:a16="http://schemas.microsoft.com/office/drawing/2014/main" val="2663513905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3585726136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380313741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21545847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170020190"/>
                    </a:ext>
                  </a:extLst>
                </a:gridCol>
              </a:tblGrid>
              <a:tr h="1838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72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107748"/>
                  </a:ext>
                </a:extLst>
              </a:tr>
              <a:tr h="1838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694969"/>
                  </a:ext>
                </a:extLst>
              </a:tr>
            </a:tbl>
          </a:graphicData>
        </a:graphic>
      </p:graphicFrame>
      <p:sp>
        <p:nvSpPr>
          <p:cNvPr id="30" name="Овал 29"/>
          <p:cNvSpPr/>
          <p:nvPr/>
        </p:nvSpPr>
        <p:spPr>
          <a:xfrm>
            <a:off x="3363596" y="2122606"/>
            <a:ext cx="997527" cy="102277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56349" y="3951900"/>
            <a:ext cx="612020" cy="58249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1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184" l="0" r="997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45" y="2242234"/>
            <a:ext cx="1299204" cy="7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6" b="96955" l="997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11" y="661821"/>
            <a:ext cx="1203968" cy="9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0.0487 0.45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3376" y="1875847"/>
            <a:ext cx="2238583" cy="15580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766135"/>
              </p:ext>
            </p:extLst>
          </p:nvPr>
        </p:nvGraphicFramePr>
        <p:xfrm>
          <a:off x="507077" y="266006"/>
          <a:ext cx="11130740" cy="6384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6148">
                  <a:extLst>
                    <a:ext uri="{9D8B030D-6E8A-4147-A177-3AD203B41FA5}">
                      <a16:colId xmlns:a16="http://schemas.microsoft.com/office/drawing/2014/main" val="3200625400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175889074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991722914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3858074965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185869109"/>
                    </a:ext>
                  </a:extLst>
                </a:gridCol>
              </a:tblGrid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629317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292859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394888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213962"/>
                  </a:ext>
                </a:extLst>
              </a:tr>
            </a:tbl>
          </a:graphicData>
        </a:graphic>
      </p:graphicFrame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6" y="1938362"/>
            <a:ext cx="1914614" cy="14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9822" y="504777"/>
            <a:ext cx="7406640" cy="210312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loko" pitchFamily="50" charset="0"/>
              </a:rPr>
              <a:t>Сравним?</a:t>
            </a:r>
            <a:endParaRPr lang="ru-RU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ko" pitchFamily="50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" b="96500" l="2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7" y="3508521"/>
            <a:ext cx="2238583" cy="14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51365" y="5457163"/>
            <a:ext cx="894802" cy="195491"/>
            <a:chOff x="3706292" y="-1662546"/>
            <a:chExt cx="1296786" cy="31865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3706292" y="-1662546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706292" y="-1343892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1618159" y="5857272"/>
            <a:ext cx="750817" cy="56526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1546167" y="6077607"/>
            <a:ext cx="894802" cy="195491"/>
            <a:chOff x="3706292" y="-1662546"/>
            <a:chExt cx="1296786" cy="31865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3706292" y="-1662546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706292" y="-1343892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Полилиния 12"/>
          <p:cNvSpPr/>
          <p:nvPr/>
        </p:nvSpPr>
        <p:spPr>
          <a:xfrm>
            <a:off x="532015" y="5070764"/>
            <a:ext cx="2161309" cy="1562792"/>
          </a:xfrm>
          <a:custGeom>
            <a:avLst/>
            <a:gdLst>
              <a:gd name="connsiteX0" fmla="*/ 0 w 2161309"/>
              <a:gd name="connsiteY0" fmla="*/ 1562792 h 1562792"/>
              <a:gd name="connsiteX1" fmla="*/ 598516 w 2161309"/>
              <a:gd name="connsiteY1" fmla="*/ 997527 h 1562792"/>
              <a:gd name="connsiteX2" fmla="*/ 1230283 w 2161309"/>
              <a:gd name="connsiteY2" fmla="*/ 814647 h 1562792"/>
              <a:gd name="connsiteX3" fmla="*/ 1429789 w 2161309"/>
              <a:gd name="connsiteY3" fmla="*/ 349134 h 1562792"/>
              <a:gd name="connsiteX4" fmla="*/ 2161309 w 2161309"/>
              <a:gd name="connsiteY4" fmla="*/ 0 h 156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309" h="1562792">
                <a:moveTo>
                  <a:pt x="0" y="1562792"/>
                </a:moveTo>
                <a:cubicBezTo>
                  <a:pt x="196734" y="1342505"/>
                  <a:pt x="393469" y="1122218"/>
                  <a:pt x="598516" y="997527"/>
                </a:cubicBezTo>
                <a:cubicBezTo>
                  <a:pt x="803563" y="872836"/>
                  <a:pt x="1091738" y="922712"/>
                  <a:pt x="1230283" y="814647"/>
                </a:cubicBezTo>
                <a:cubicBezTo>
                  <a:pt x="1368828" y="706582"/>
                  <a:pt x="1274618" y="484908"/>
                  <a:pt x="1429789" y="349134"/>
                </a:cubicBezTo>
                <a:cubicBezTo>
                  <a:pt x="1584960" y="213360"/>
                  <a:pt x="1873134" y="106680"/>
                  <a:pt x="2161309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62540" y="103166"/>
            <a:ext cx="2199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Какого размера?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2275" y="103165"/>
            <a:ext cx="161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Где живет?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39063" y="103166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Чем покрыто?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74866" y="103165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Цвет?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976307" y="687477"/>
            <a:ext cx="997527" cy="102277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161997" y="1127760"/>
            <a:ext cx="612020" cy="58249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6" b="96955" l="997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11" y="676272"/>
            <a:ext cx="1203968" cy="9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139" y="1281229"/>
            <a:ext cx="642759" cy="5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494331"/>
              </p:ext>
            </p:extLst>
          </p:nvPr>
        </p:nvGraphicFramePr>
        <p:xfrm>
          <a:off x="7684380" y="687477"/>
          <a:ext cx="1285518" cy="117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2759">
                  <a:extLst>
                    <a:ext uri="{9D8B030D-6E8A-4147-A177-3AD203B41FA5}">
                      <a16:colId xmlns:a16="http://schemas.microsoft.com/office/drawing/2014/main" val="3167150612"/>
                    </a:ext>
                  </a:extLst>
                </a:gridCol>
                <a:gridCol w="642759">
                  <a:extLst>
                    <a:ext uri="{9D8B030D-6E8A-4147-A177-3AD203B41FA5}">
                      <a16:colId xmlns:a16="http://schemas.microsoft.com/office/drawing/2014/main" val="1351963727"/>
                    </a:ext>
                  </a:extLst>
                </a:gridCol>
              </a:tblGrid>
              <a:tr h="586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939191"/>
                  </a:ext>
                </a:extLst>
              </a:tr>
              <a:tr h="586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949438"/>
                  </a:ext>
                </a:extLst>
              </a:tr>
            </a:tbl>
          </a:graphicData>
        </a:graphic>
      </p:graphicFrame>
      <p:pic>
        <p:nvPicPr>
          <p:cNvPr id="1050" name="Picture 26" descr="https://avatars.mds.yandex.net/i?id=2f20a7e27609b4b07d3518d3ec148935e373bb38-9843011-images-thumbs&amp;n=1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7"/>
          <a:stretch/>
        </p:blipFill>
        <p:spPr bwMode="auto">
          <a:xfrm>
            <a:off x="7696199" y="1268753"/>
            <a:ext cx="630939" cy="6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184" l="0" r="997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21" y="1070657"/>
            <a:ext cx="1299204" cy="7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6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03" y="687478"/>
            <a:ext cx="376296" cy="57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 background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59" b="39227" l="31727" r="75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03" t="7933" r="37379" b="73485"/>
          <a:stretch/>
        </p:blipFill>
        <p:spPr bwMode="auto">
          <a:xfrm>
            <a:off x="8332922" y="687476"/>
            <a:ext cx="612398" cy="57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26091"/>
              </p:ext>
            </p:extLst>
          </p:nvPr>
        </p:nvGraphicFramePr>
        <p:xfrm>
          <a:off x="9452572" y="902993"/>
          <a:ext cx="214858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716">
                  <a:extLst>
                    <a:ext uri="{9D8B030D-6E8A-4147-A177-3AD203B41FA5}">
                      <a16:colId xmlns:a16="http://schemas.microsoft.com/office/drawing/2014/main" val="2663513905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3585726136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380313741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21545847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170020190"/>
                    </a:ext>
                  </a:extLst>
                </a:gridCol>
              </a:tblGrid>
              <a:tr h="1838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72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107748"/>
                  </a:ext>
                </a:extLst>
              </a:tr>
              <a:tr h="1838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694969"/>
                  </a:ext>
                </a:extLst>
              </a:tr>
            </a:tbl>
          </a:graphicData>
        </a:graphic>
      </p:graphicFrame>
      <p:sp>
        <p:nvSpPr>
          <p:cNvPr id="30" name="Овал 29"/>
          <p:cNvSpPr/>
          <p:nvPr/>
        </p:nvSpPr>
        <p:spPr>
          <a:xfrm>
            <a:off x="3363596" y="2122606"/>
            <a:ext cx="997527" cy="102277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56349" y="3951900"/>
            <a:ext cx="612020" cy="58249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1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184" l="0" r="997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45" y="2242234"/>
            <a:ext cx="1299204" cy="7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6" b="96955" l="997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795" y="3791658"/>
            <a:ext cx="1203968" cy="9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6" descr="https://avatars.mds.yandex.net/i?id=2f20a7e27609b4b07d3518d3ec148935e373bb38-9843011-images-thumbs&amp;n=1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7"/>
          <a:stretch/>
        </p:blipFill>
        <p:spPr bwMode="auto">
          <a:xfrm>
            <a:off x="7696199" y="1253464"/>
            <a:ext cx="630939" cy="6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2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023 L 0.02552 0.16204 " pathEditMode="relative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7" y="3474120"/>
            <a:ext cx="2238583" cy="15580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835636"/>
              </p:ext>
            </p:extLst>
          </p:nvPr>
        </p:nvGraphicFramePr>
        <p:xfrm>
          <a:off x="507077" y="266006"/>
          <a:ext cx="11130740" cy="6384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6148">
                  <a:extLst>
                    <a:ext uri="{9D8B030D-6E8A-4147-A177-3AD203B41FA5}">
                      <a16:colId xmlns:a16="http://schemas.microsoft.com/office/drawing/2014/main" val="3200625400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175889074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991722914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3858074965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185869109"/>
                    </a:ext>
                  </a:extLst>
                </a:gridCol>
              </a:tblGrid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629317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292859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394888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213962"/>
                  </a:ext>
                </a:extLst>
              </a:tr>
            </a:tbl>
          </a:graphicData>
        </a:graphic>
      </p:graphicFrame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65" y="1898190"/>
            <a:ext cx="1914614" cy="14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9822" y="504777"/>
            <a:ext cx="7406640" cy="210312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loko" pitchFamily="50" charset="0"/>
              </a:rPr>
              <a:t>Сравним?</a:t>
            </a:r>
            <a:endParaRPr lang="ru-RU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ko" pitchFamily="50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" b="96500" l="2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7" y="3508521"/>
            <a:ext cx="2238583" cy="14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51365" y="5457163"/>
            <a:ext cx="894802" cy="195491"/>
            <a:chOff x="3706292" y="-1662546"/>
            <a:chExt cx="1296786" cy="31865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3706292" y="-1662546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706292" y="-1343892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1618159" y="5857272"/>
            <a:ext cx="750817" cy="56526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1546167" y="6077607"/>
            <a:ext cx="894802" cy="195491"/>
            <a:chOff x="3706292" y="-1662546"/>
            <a:chExt cx="1296786" cy="31865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3706292" y="-1662546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706292" y="-1343892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Полилиния 12"/>
          <p:cNvSpPr/>
          <p:nvPr/>
        </p:nvSpPr>
        <p:spPr>
          <a:xfrm>
            <a:off x="532015" y="5070764"/>
            <a:ext cx="2161309" cy="1562792"/>
          </a:xfrm>
          <a:custGeom>
            <a:avLst/>
            <a:gdLst>
              <a:gd name="connsiteX0" fmla="*/ 0 w 2161309"/>
              <a:gd name="connsiteY0" fmla="*/ 1562792 h 1562792"/>
              <a:gd name="connsiteX1" fmla="*/ 598516 w 2161309"/>
              <a:gd name="connsiteY1" fmla="*/ 997527 h 1562792"/>
              <a:gd name="connsiteX2" fmla="*/ 1230283 w 2161309"/>
              <a:gd name="connsiteY2" fmla="*/ 814647 h 1562792"/>
              <a:gd name="connsiteX3" fmla="*/ 1429789 w 2161309"/>
              <a:gd name="connsiteY3" fmla="*/ 349134 h 1562792"/>
              <a:gd name="connsiteX4" fmla="*/ 2161309 w 2161309"/>
              <a:gd name="connsiteY4" fmla="*/ 0 h 156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309" h="1562792">
                <a:moveTo>
                  <a:pt x="0" y="1562792"/>
                </a:moveTo>
                <a:cubicBezTo>
                  <a:pt x="196734" y="1342505"/>
                  <a:pt x="393469" y="1122218"/>
                  <a:pt x="598516" y="997527"/>
                </a:cubicBezTo>
                <a:cubicBezTo>
                  <a:pt x="803563" y="872836"/>
                  <a:pt x="1091738" y="922712"/>
                  <a:pt x="1230283" y="814647"/>
                </a:cubicBezTo>
                <a:cubicBezTo>
                  <a:pt x="1368828" y="706582"/>
                  <a:pt x="1274618" y="484908"/>
                  <a:pt x="1429789" y="349134"/>
                </a:cubicBezTo>
                <a:cubicBezTo>
                  <a:pt x="1584960" y="213360"/>
                  <a:pt x="1873134" y="106680"/>
                  <a:pt x="2161309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62540" y="103166"/>
            <a:ext cx="2199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Какого размера?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2275" y="103165"/>
            <a:ext cx="161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Где живет?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39063" y="103166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Чем покрыто?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74866" y="103165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Цвет?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976307" y="687477"/>
            <a:ext cx="997527" cy="102277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161997" y="1127760"/>
            <a:ext cx="612020" cy="58249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6" b="96955" l="997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11" y="676272"/>
            <a:ext cx="1203968" cy="9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139" y="1281229"/>
            <a:ext cx="642759" cy="5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avatars.mds.yandex.net/i?id=2f20a7e27609b4b07d3518d3ec148935e373bb38-9843011-images-thumbs&amp;n=1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7"/>
          <a:stretch/>
        </p:blipFill>
        <p:spPr bwMode="auto">
          <a:xfrm>
            <a:off x="7696199" y="1268753"/>
            <a:ext cx="630939" cy="6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184" l="0" r="997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21" y="1070657"/>
            <a:ext cx="1299204" cy="7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158324"/>
              </p:ext>
            </p:extLst>
          </p:nvPr>
        </p:nvGraphicFramePr>
        <p:xfrm>
          <a:off x="7684380" y="687477"/>
          <a:ext cx="1285518" cy="117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2759">
                  <a:extLst>
                    <a:ext uri="{9D8B030D-6E8A-4147-A177-3AD203B41FA5}">
                      <a16:colId xmlns:a16="http://schemas.microsoft.com/office/drawing/2014/main" val="3167150612"/>
                    </a:ext>
                  </a:extLst>
                </a:gridCol>
                <a:gridCol w="642759">
                  <a:extLst>
                    <a:ext uri="{9D8B030D-6E8A-4147-A177-3AD203B41FA5}">
                      <a16:colId xmlns:a16="http://schemas.microsoft.com/office/drawing/2014/main" val="1351963727"/>
                    </a:ext>
                  </a:extLst>
                </a:gridCol>
              </a:tblGrid>
              <a:tr h="586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939191"/>
                  </a:ext>
                </a:extLst>
              </a:tr>
              <a:tr h="586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949438"/>
                  </a:ext>
                </a:extLst>
              </a:tr>
            </a:tbl>
          </a:graphicData>
        </a:graphic>
      </p:graphicFrame>
      <p:pic>
        <p:nvPicPr>
          <p:cNvPr id="1042" name="Picture 18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6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03" y="687478"/>
            <a:ext cx="376296" cy="57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 background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59" b="39227" l="31727" r="75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03" t="7933" r="37379" b="73485"/>
          <a:stretch/>
        </p:blipFill>
        <p:spPr bwMode="auto">
          <a:xfrm>
            <a:off x="8332922" y="687476"/>
            <a:ext cx="612398" cy="57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26091"/>
              </p:ext>
            </p:extLst>
          </p:nvPr>
        </p:nvGraphicFramePr>
        <p:xfrm>
          <a:off x="9452572" y="902993"/>
          <a:ext cx="214858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716">
                  <a:extLst>
                    <a:ext uri="{9D8B030D-6E8A-4147-A177-3AD203B41FA5}">
                      <a16:colId xmlns:a16="http://schemas.microsoft.com/office/drawing/2014/main" val="2663513905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3585726136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380313741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21545847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170020190"/>
                    </a:ext>
                  </a:extLst>
                </a:gridCol>
              </a:tblGrid>
              <a:tr h="1838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72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107748"/>
                  </a:ext>
                </a:extLst>
              </a:tr>
              <a:tr h="1838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694969"/>
                  </a:ext>
                </a:extLst>
              </a:tr>
            </a:tbl>
          </a:graphicData>
        </a:graphic>
      </p:graphicFrame>
      <p:sp>
        <p:nvSpPr>
          <p:cNvPr id="30" name="Овал 29"/>
          <p:cNvSpPr/>
          <p:nvPr/>
        </p:nvSpPr>
        <p:spPr>
          <a:xfrm>
            <a:off x="3363596" y="2122606"/>
            <a:ext cx="997527" cy="102277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56349" y="3951900"/>
            <a:ext cx="612020" cy="58249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1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184" l="0" r="997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45" y="2242234"/>
            <a:ext cx="1299204" cy="7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6" b="96955" l="997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795" y="3791658"/>
            <a:ext cx="1203968" cy="9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6" descr="https://avatars.mds.yandex.net/i?id=2f20a7e27609b4b07d3518d3ec148935e373bb38-9843011-images-thumbs&amp;n=1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7"/>
          <a:stretch/>
        </p:blipFill>
        <p:spPr bwMode="auto">
          <a:xfrm>
            <a:off x="7713737" y="2073494"/>
            <a:ext cx="1305512" cy="12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6" descr="https://avatars.mds.yandex.net/i?id=2f20a7e27609b4b07d3518d3ec148935e373bb38-9843011-images-thumbs&amp;n=1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7"/>
          <a:stretch/>
        </p:blipFill>
        <p:spPr bwMode="auto">
          <a:xfrm>
            <a:off x="7694578" y="1268429"/>
            <a:ext cx="630939" cy="6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35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023 L 0.02305 0.40185 " pathEditMode="relative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1874806"/>
            <a:ext cx="2238583" cy="15580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973538"/>
              </p:ext>
            </p:extLst>
          </p:nvPr>
        </p:nvGraphicFramePr>
        <p:xfrm>
          <a:off x="507077" y="266006"/>
          <a:ext cx="11130740" cy="6384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6148">
                  <a:extLst>
                    <a:ext uri="{9D8B030D-6E8A-4147-A177-3AD203B41FA5}">
                      <a16:colId xmlns:a16="http://schemas.microsoft.com/office/drawing/2014/main" val="3200625400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175889074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991722914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3858074965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185869109"/>
                    </a:ext>
                  </a:extLst>
                </a:gridCol>
              </a:tblGrid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629317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292859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394888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213962"/>
                  </a:ext>
                </a:extLst>
              </a:tr>
            </a:tbl>
          </a:graphicData>
        </a:graphic>
      </p:graphicFrame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65" y="1898190"/>
            <a:ext cx="1914614" cy="14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9822" y="504777"/>
            <a:ext cx="7406640" cy="210312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loko" pitchFamily="50" charset="0"/>
              </a:rPr>
              <a:t>Сравним?</a:t>
            </a:r>
            <a:endParaRPr lang="ru-RU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ko" pitchFamily="50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" b="96500" l="2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80" y="3496950"/>
            <a:ext cx="2238583" cy="14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51365" y="5457163"/>
            <a:ext cx="894802" cy="195491"/>
            <a:chOff x="3706292" y="-1662546"/>
            <a:chExt cx="1296786" cy="31865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3706292" y="-1662546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706292" y="-1343892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1618159" y="5857272"/>
            <a:ext cx="750817" cy="56526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1546167" y="6077607"/>
            <a:ext cx="894802" cy="195491"/>
            <a:chOff x="3706292" y="-1662546"/>
            <a:chExt cx="1296786" cy="31865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3706292" y="-1662546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706292" y="-1343892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Полилиния 12"/>
          <p:cNvSpPr/>
          <p:nvPr/>
        </p:nvSpPr>
        <p:spPr>
          <a:xfrm>
            <a:off x="532015" y="5070764"/>
            <a:ext cx="2161309" cy="1562792"/>
          </a:xfrm>
          <a:custGeom>
            <a:avLst/>
            <a:gdLst>
              <a:gd name="connsiteX0" fmla="*/ 0 w 2161309"/>
              <a:gd name="connsiteY0" fmla="*/ 1562792 h 1562792"/>
              <a:gd name="connsiteX1" fmla="*/ 598516 w 2161309"/>
              <a:gd name="connsiteY1" fmla="*/ 997527 h 1562792"/>
              <a:gd name="connsiteX2" fmla="*/ 1230283 w 2161309"/>
              <a:gd name="connsiteY2" fmla="*/ 814647 h 1562792"/>
              <a:gd name="connsiteX3" fmla="*/ 1429789 w 2161309"/>
              <a:gd name="connsiteY3" fmla="*/ 349134 h 1562792"/>
              <a:gd name="connsiteX4" fmla="*/ 2161309 w 2161309"/>
              <a:gd name="connsiteY4" fmla="*/ 0 h 156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309" h="1562792">
                <a:moveTo>
                  <a:pt x="0" y="1562792"/>
                </a:moveTo>
                <a:cubicBezTo>
                  <a:pt x="196734" y="1342505"/>
                  <a:pt x="393469" y="1122218"/>
                  <a:pt x="598516" y="997527"/>
                </a:cubicBezTo>
                <a:cubicBezTo>
                  <a:pt x="803563" y="872836"/>
                  <a:pt x="1091738" y="922712"/>
                  <a:pt x="1230283" y="814647"/>
                </a:cubicBezTo>
                <a:cubicBezTo>
                  <a:pt x="1368828" y="706582"/>
                  <a:pt x="1274618" y="484908"/>
                  <a:pt x="1429789" y="349134"/>
                </a:cubicBezTo>
                <a:cubicBezTo>
                  <a:pt x="1584960" y="213360"/>
                  <a:pt x="1873134" y="106680"/>
                  <a:pt x="2161309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62540" y="103166"/>
            <a:ext cx="2199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Какого размера?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2275" y="103165"/>
            <a:ext cx="161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Где живет?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39063" y="103166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Чем покрыто?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74866" y="103165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Цвет?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976307" y="687477"/>
            <a:ext cx="997527" cy="102277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161997" y="1127760"/>
            <a:ext cx="612020" cy="58249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6" b="96955" l="997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11" y="676272"/>
            <a:ext cx="1203968" cy="9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139" y="1281229"/>
            <a:ext cx="642759" cy="5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avatars.mds.yandex.net/i?id=2f20a7e27609b4b07d3518d3ec148935e373bb38-9843011-images-thumbs&amp;n=1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7"/>
          <a:stretch/>
        </p:blipFill>
        <p:spPr bwMode="auto">
          <a:xfrm>
            <a:off x="7696199" y="1268753"/>
            <a:ext cx="630939" cy="6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184" l="0" r="997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21" y="1070657"/>
            <a:ext cx="1299204" cy="7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158324"/>
              </p:ext>
            </p:extLst>
          </p:nvPr>
        </p:nvGraphicFramePr>
        <p:xfrm>
          <a:off x="7684380" y="687477"/>
          <a:ext cx="1285518" cy="117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2759">
                  <a:extLst>
                    <a:ext uri="{9D8B030D-6E8A-4147-A177-3AD203B41FA5}">
                      <a16:colId xmlns:a16="http://schemas.microsoft.com/office/drawing/2014/main" val="3167150612"/>
                    </a:ext>
                  </a:extLst>
                </a:gridCol>
                <a:gridCol w="642759">
                  <a:extLst>
                    <a:ext uri="{9D8B030D-6E8A-4147-A177-3AD203B41FA5}">
                      <a16:colId xmlns:a16="http://schemas.microsoft.com/office/drawing/2014/main" val="1351963727"/>
                    </a:ext>
                  </a:extLst>
                </a:gridCol>
              </a:tblGrid>
              <a:tr h="586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939191"/>
                  </a:ext>
                </a:extLst>
              </a:tr>
              <a:tr h="586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949438"/>
                  </a:ext>
                </a:extLst>
              </a:tr>
            </a:tbl>
          </a:graphicData>
        </a:graphic>
      </p:graphicFrame>
      <p:pic>
        <p:nvPicPr>
          <p:cNvPr id="1042" name="Picture 18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6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03" y="687478"/>
            <a:ext cx="376296" cy="57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 background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59" b="39227" l="31727" r="75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03" t="7933" r="37379" b="73485"/>
          <a:stretch/>
        </p:blipFill>
        <p:spPr bwMode="auto">
          <a:xfrm>
            <a:off x="8332922" y="687476"/>
            <a:ext cx="612398" cy="57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26091"/>
              </p:ext>
            </p:extLst>
          </p:nvPr>
        </p:nvGraphicFramePr>
        <p:xfrm>
          <a:off x="9452572" y="902993"/>
          <a:ext cx="214858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716">
                  <a:extLst>
                    <a:ext uri="{9D8B030D-6E8A-4147-A177-3AD203B41FA5}">
                      <a16:colId xmlns:a16="http://schemas.microsoft.com/office/drawing/2014/main" val="2663513905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3585726136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380313741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21545847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170020190"/>
                    </a:ext>
                  </a:extLst>
                </a:gridCol>
              </a:tblGrid>
              <a:tr h="1838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72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107748"/>
                  </a:ext>
                </a:extLst>
              </a:tr>
              <a:tr h="1838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694969"/>
                  </a:ext>
                </a:extLst>
              </a:tr>
            </a:tbl>
          </a:graphicData>
        </a:graphic>
      </p:graphicFrame>
      <p:sp>
        <p:nvSpPr>
          <p:cNvPr id="30" name="Овал 29"/>
          <p:cNvSpPr/>
          <p:nvPr/>
        </p:nvSpPr>
        <p:spPr>
          <a:xfrm>
            <a:off x="3363596" y="2122606"/>
            <a:ext cx="997527" cy="102277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56349" y="3951900"/>
            <a:ext cx="612020" cy="58249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1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184" l="0" r="997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45" y="2242234"/>
            <a:ext cx="1299204" cy="7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6" b="96955" l="997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795" y="3791658"/>
            <a:ext cx="1203968" cy="9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452572" y="902993"/>
            <a:ext cx="407708" cy="355720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6" descr="https://avatars.mds.yandex.net/i?id=2f20a7e27609b4b07d3518d3ec148935e373bb38-9843011-images-thumbs&amp;n=1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7"/>
          <a:stretch/>
        </p:blipFill>
        <p:spPr bwMode="auto">
          <a:xfrm>
            <a:off x="7713737" y="2073494"/>
            <a:ext cx="1305512" cy="12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6" descr="https://avatars.mds.yandex.net/i?id=2f20a7e27609b4b07d3518d3ec148935e373bb38-9843011-images-thumbs&amp;n=1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7"/>
          <a:stretch/>
        </p:blipFill>
        <p:spPr bwMode="auto">
          <a:xfrm>
            <a:off x="7713737" y="3642222"/>
            <a:ext cx="1305512" cy="12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36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0.00463 L 0.07304 0.22454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5774" y="3453732"/>
            <a:ext cx="2238583" cy="15580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618114"/>
              </p:ext>
            </p:extLst>
          </p:nvPr>
        </p:nvGraphicFramePr>
        <p:xfrm>
          <a:off x="507077" y="266006"/>
          <a:ext cx="11130740" cy="6384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6148">
                  <a:extLst>
                    <a:ext uri="{9D8B030D-6E8A-4147-A177-3AD203B41FA5}">
                      <a16:colId xmlns:a16="http://schemas.microsoft.com/office/drawing/2014/main" val="3200625400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175889074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991722914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3858074965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185869109"/>
                    </a:ext>
                  </a:extLst>
                </a:gridCol>
              </a:tblGrid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629317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292859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394888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213962"/>
                  </a:ext>
                </a:extLst>
              </a:tr>
            </a:tbl>
          </a:graphicData>
        </a:graphic>
      </p:graphicFrame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59" y="1970057"/>
            <a:ext cx="1914614" cy="14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9822" y="489842"/>
            <a:ext cx="7406640" cy="210312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loko" pitchFamily="50" charset="0"/>
              </a:rPr>
              <a:t>Сравним?</a:t>
            </a:r>
            <a:endParaRPr lang="ru-RU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ko" pitchFamily="50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" b="96500" l="2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0" y="3537268"/>
            <a:ext cx="2238583" cy="14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51365" y="5457163"/>
            <a:ext cx="894802" cy="195491"/>
            <a:chOff x="3706292" y="-1662546"/>
            <a:chExt cx="1296786" cy="31865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3706292" y="-1662546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706292" y="-1343892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1618159" y="5857272"/>
            <a:ext cx="750817" cy="56526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1546167" y="6077607"/>
            <a:ext cx="894802" cy="195491"/>
            <a:chOff x="3706292" y="-1662546"/>
            <a:chExt cx="1296786" cy="31865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3706292" y="-1662546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706292" y="-1343892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Полилиния 12"/>
          <p:cNvSpPr/>
          <p:nvPr/>
        </p:nvSpPr>
        <p:spPr>
          <a:xfrm>
            <a:off x="532015" y="5070764"/>
            <a:ext cx="2161309" cy="1562792"/>
          </a:xfrm>
          <a:custGeom>
            <a:avLst/>
            <a:gdLst>
              <a:gd name="connsiteX0" fmla="*/ 0 w 2161309"/>
              <a:gd name="connsiteY0" fmla="*/ 1562792 h 1562792"/>
              <a:gd name="connsiteX1" fmla="*/ 598516 w 2161309"/>
              <a:gd name="connsiteY1" fmla="*/ 997527 h 1562792"/>
              <a:gd name="connsiteX2" fmla="*/ 1230283 w 2161309"/>
              <a:gd name="connsiteY2" fmla="*/ 814647 h 1562792"/>
              <a:gd name="connsiteX3" fmla="*/ 1429789 w 2161309"/>
              <a:gd name="connsiteY3" fmla="*/ 349134 h 1562792"/>
              <a:gd name="connsiteX4" fmla="*/ 2161309 w 2161309"/>
              <a:gd name="connsiteY4" fmla="*/ 0 h 156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309" h="1562792">
                <a:moveTo>
                  <a:pt x="0" y="1562792"/>
                </a:moveTo>
                <a:cubicBezTo>
                  <a:pt x="196734" y="1342505"/>
                  <a:pt x="393469" y="1122218"/>
                  <a:pt x="598516" y="997527"/>
                </a:cubicBezTo>
                <a:cubicBezTo>
                  <a:pt x="803563" y="872836"/>
                  <a:pt x="1091738" y="922712"/>
                  <a:pt x="1230283" y="814647"/>
                </a:cubicBezTo>
                <a:cubicBezTo>
                  <a:pt x="1368828" y="706582"/>
                  <a:pt x="1274618" y="484908"/>
                  <a:pt x="1429789" y="349134"/>
                </a:cubicBezTo>
                <a:cubicBezTo>
                  <a:pt x="1584960" y="213360"/>
                  <a:pt x="1873134" y="106680"/>
                  <a:pt x="2161309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62540" y="103166"/>
            <a:ext cx="2199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Какого размера?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2275" y="103165"/>
            <a:ext cx="161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Где живет?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39063" y="103166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Чем покрыто?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74866" y="103165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Цвет?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976307" y="687477"/>
            <a:ext cx="997527" cy="102277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161997" y="1127760"/>
            <a:ext cx="612020" cy="58249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6" b="96955" l="997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11" y="676272"/>
            <a:ext cx="1203968" cy="9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139" y="1281229"/>
            <a:ext cx="642759" cy="5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avatars.mds.yandex.net/i?id=2f20a7e27609b4b07d3518d3ec148935e373bb38-9843011-images-thumbs&amp;n=1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7"/>
          <a:stretch/>
        </p:blipFill>
        <p:spPr bwMode="auto">
          <a:xfrm>
            <a:off x="7696199" y="1268753"/>
            <a:ext cx="630939" cy="6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184" l="0" r="997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21" y="1070657"/>
            <a:ext cx="1299204" cy="7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158324"/>
              </p:ext>
            </p:extLst>
          </p:nvPr>
        </p:nvGraphicFramePr>
        <p:xfrm>
          <a:off x="7684380" y="687477"/>
          <a:ext cx="1285518" cy="117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2759">
                  <a:extLst>
                    <a:ext uri="{9D8B030D-6E8A-4147-A177-3AD203B41FA5}">
                      <a16:colId xmlns:a16="http://schemas.microsoft.com/office/drawing/2014/main" val="3167150612"/>
                    </a:ext>
                  </a:extLst>
                </a:gridCol>
                <a:gridCol w="642759">
                  <a:extLst>
                    <a:ext uri="{9D8B030D-6E8A-4147-A177-3AD203B41FA5}">
                      <a16:colId xmlns:a16="http://schemas.microsoft.com/office/drawing/2014/main" val="1351963727"/>
                    </a:ext>
                  </a:extLst>
                </a:gridCol>
              </a:tblGrid>
              <a:tr h="586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939191"/>
                  </a:ext>
                </a:extLst>
              </a:tr>
              <a:tr h="586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949438"/>
                  </a:ext>
                </a:extLst>
              </a:tr>
            </a:tbl>
          </a:graphicData>
        </a:graphic>
      </p:graphicFrame>
      <p:pic>
        <p:nvPicPr>
          <p:cNvPr id="1042" name="Picture 18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6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03" y="687478"/>
            <a:ext cx="376296" cy="57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 background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59" b="39227" l="31727" r="75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03" t="7933" r="37379" b="73485"/>
          <a:stretch/>
        </p:blipFill>
        <p:spPr bwMode="auto">
          <a:xfrm>
            <a:off x="8332922" y="687476"/>
            <a:ext cx="612398" cy="57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26091"/>
              </p:ext>
            </p:extLst>
          </p:nvPr>
        </p:nvGraphicFramePr>
        <p:xfrm>
          <a:off x="9452572" y="902993"/>
          <a:ext cx="214858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716">
                  <a:extLst>
                    <a:ext uri="{9D8B030D-6E8A-4147-A177-3AD203B41FA5}">
                      <a16:colId xmlns:a16="http://schemas.microsoft.com/office/drawing/2014/main" val="2663513905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3585726136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380313741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21545847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170020190"/>
                    </a:ext>
                  </a:extLst>
                </a:gridCol>
              </a:tblGrid>
              <a:tr h="1838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72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107748"/>
                  </a:ext>
                </a:extLst>
              </a:tr>
              <a:tr h="1838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694969"/>
                  </a:ext>
                </a:extLst>
              </a:tr>
            </a:tbl>
          </a:graphicData>
        </a:graphic>
      </p:graphicFrame>
      <p:sp>
        <p:nvSpPr>
          <p:cNvPr id="30" name="Овал 29"/>
          <p:cNvSpPr/>
          <p:nvPr/>
        </p:nvSpPr>
        <p:spPr>
          <a:xfrm>
            <a:off x="3363596" y="2122606"/>
            <a:ext cx="997527" cy="102277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56349" y="3951900"/>
            <a:ext cx="612020" cy="58249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1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184" l="0" r="997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45" y="2242234"/>
            <a:ext cx="1299204" cy="7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6" b="96955" l="997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795" y="3791658"/>
            <a:ext cx="1203968" cy="9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85225" y="1933863"/>
            <a:ext cx="1670872" cy="1475909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6" descr="https://avatars.mds.yandex.net/i?id=2f20a7e27609b4b07d3518d3ec148935e373bb38-9843011-images-thumbs&amp;n=1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7"/>
          <a:stretch/>
        </p:blipFill>
        <p:spPr bwMode="auto">
          <a:xfrm>
            <a:off x="7713737" y="2073494"/>
            <a:ext cx="1305512" cy="12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6" descr="https://avatars.mds.yandex.net/i?id=2f20a7e27609b4b07d3518d3ec148935e373bb38-9843011-images-thumbs&amp;n=1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7"/>
          <a:stretch/>
        </p:blipFill>
        <p:spPr bwMode="auto">
          <a:xfrm>
            <a:off x="7713737" y="3642222"/>
            <a:ext cx="1305512" cy="12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832349" y="902993"/>
            <a:ext cx="471508" cy="382343"/>
          </a:xfrm>
          <a:prstGeom prst="rect">
            <a:avLst/>
          </a:prstGeom>
          <a:solidFill>
            <a:srgbClr val="3F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5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278 L 0.03542 0.46042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5774" y="3453732"/>
            <a:ext cx="2238583" cy="15580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618114"/>
              </p:ext>
            </p:extLst>
          </p:nvPr>
        </p:nvGraphicFramePr>
        <p:xfrm>
          <a:off x="507077" y="266006"/>
          <a:ext cx="11130740" cy="6384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6148">
                  <a:extLst>
                    <a:ext uri="{9D8B030D-6E8A-4147-A177-3AD203B41FA5}">
                      <a16:colId xmlns:a16="http://schemas.microsoft.com/office/drawing/2014/main" val="3200625400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175889074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991722914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3858074965"/>
                    </a:ext>
                  </a:extLst>
                </a:gridCol>
                <a:gridCol w="2226148">
                  <a:extLst>
                    <a:ext uri="{9D8B030D-6E8A-4147-A177-3AD203B41FA5}">
                      <a16:colId xmlns:a16="http://schemas.microsoft.com/office/drawing/2014/main" val="1185869109"/>
                    </a:ext>
                  </a:extLst>
                </a:gridCol>
              </a:tblGrid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629317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292859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394888"/>
                  </a:ext>
                </a:extLst>
              </a:tr>
              <a:tr h="15960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213962"/>
                  </a:ext>
                </a:extLst>
              </a:tr>
            </a:tbl>
          </a:graphicData>
        </a:graphic>
      </p:graphicFrame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59" y="1970057"/>
            <a:ext cx="1914614" cy="14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9822" y="489842"/>
            <a:ext cx="7406640" cy="210312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loko" pitchFamily="50" charset="0"/>
              </a:rPr>
              <a:t>Сравним?</a:t>
            </a:r>
            <a:endParaRPr lang="ru-RU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ko" pitchFamily="50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" b="96500" l="2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0" y="3537268"/>
            <a:ext cx="2238583" cy="14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51365" y="5457163"/>
            <a:ext cx="894802" cy="195491"/>
            <a:chOff x="3706292" y="-1662546"/>
            <a:chExt cx="1296786" cy="31865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3706292" y="-1662546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706292" y="-1343892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1546167" y="5857272"/>
            <a:ext cx="894802" cy="565267"/>
            <a:chOff x="1546167" y="5857272"/>
            <a:chExt cx="894802" cy="565267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1618159" y="5857272"/>
              <a:ext cx="750817" cy="565267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Группа 14"/>
            <p:cNvGrpSpPr/>
            <p:nvPr/>
          </p:nvGrpSpPr>
          <p:grpSpPr>
            <a:xfrm>
              <a:off x="1546167" y="6077607"/>
              <a:ext cx="894802" cy="195491"/>
              <a:chOff x="3706292" y="-1662546"/>
              <a:chExt cx="1296786" cy="318654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706292" y="-1662546"/>
                <a:ext cx="1296786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706292" y="-1343892"/>
                <a:ext cx="1296786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Полилиния 12"/>
          <p:cNvSpPr/>
          <p:nvPr/>
        </p:nvSpPr>
        <p:spPr>
          <a:xfrm>
            <a:off x="532015" y="5070764"/>
            <a:ext cx="2161309" cy="1562792"/>
          </a:xfrm>
          <a:custGeom>
            <a:avLst/>
            <a:gdLst>
              <a:gd name="connsiteX0" fmla="*/ 0 w 2161309"/>
              <a:gd name="connsiteY0" fmla="*/ 1562792 h 1562792"/>
              <a:gd name="connsiteX1" fmla="*/ 598516 w 2161309"/>
              <a:gd name="connsiteY1" fmla="*/ 997527 h 1562792"/>
              <a:gd name="connsiteX2" fmla="*/ 1230283 w 2161309"/>
              <a:gd name="connsiteY2" fmla="*/ 814647 h 1562792"/>
              <a:gd name="connsiteX3" fmla="*/ 1429789 w 2161309"/>
              <a:gd name="connsiteY3" fmla="*/ 349134 h 1562792"/>
              <a:gd name="connsiteX4" fmla="*/ 2161309 w 2161309"/>
              <a:gd name="connsiteY4" fmla="*/ 0 h 156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309" h="1562792">
                <a:moveTo>
                  <a:pt x="0" y="1562792"/>
                </a:moveTo>
                <a:cubicBezTo>
                  <a:pt x="196734" y="1342505"/>
                  <a:pt x="393469" y="1122218"/>
                  <a:pt x="598516" y="997527"/>
                </a:cubicBezTo>
                <a:cubicBezTo>
                  <a:pt x="803563" y="872836"/>
                  <a:pt x="1091738" y="922712"/>
                  <a:pt x="1230283" y="814647"/>
                </a:cubicBezTo>
                <a:cubicBezTo>
                  <a:pt x="1368828" y="706582"/>
                  <a:pt x="1274618" y="484908"/>
                  <a:pt x="1429789" y="349134"/>
                </a:cubicBezTo>
                <a:cubicBezTo>
                  <a:pt x="1584960" y="213360"/>
                  <a:pt x="1873134" y="106680"/>
                  <a:pt x="2161309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62540" y="103166"/>
            <a:ext cx="2199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Какого размера?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2275" y="103165"/>
            <a:ext cx="161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Где живет?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39063" y="103166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Чем покрыто?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74866" y="103165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loko" pitchFamily="50" charset="0"/>
              </a:rPr>
              <a:t>Цвет?</a:t>
            </a:r>
            <a:endParaRPr lang="ru-RU" sz="3200" dirty="0">
              <a:latin typeface="Moloko" pitchFamily="50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976307" y="687477"/>
            <a:ext cx="997527" cy="102277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161997" y="1127760"/>
            <a:ext cx="612020" cy="58249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6" b="96955" l="997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11" y="676272"/>
            <a:ext cx="1203968" cy="9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139" y="1281229"/>
            <a:ext cx="642759" cy="5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avatars.mds.yandex.net/i?id=2f20a7e27609b4b07d3518d3ec148935e373bb38-9843011-images-thumbs&amp;n=1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7"/>
          <a:stretch/>
        </p:blipFill>
        <p:spPr bwMode="auto">
          <a:xfrm>
            <a:off x="7696199" y="1268753"/>
            <a:ext cx="630939" cy="6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184" l="0" r="997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21" y="1070657"/>
            <a:ext cx="1299204" cy="7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158324"/>
              </p:ext>
            </p:extLst>
          </p:nvPr>
        </p:nvGraphicFramePr>
        <p:xfrm>
          <a:off x="7684380" y="687477"/>
          <a:ext cx="1285518" cy="117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2759">
                  <a:extLst>
                    <a:ext uri="{9D8B030D-6E8A-4147-A177-3AD203B41FA5}">
                      <a16:colId xmlns:a16="http://schemas.microsoft.com/office/drawing/2014/main" val="3167150612"/>
                    </a:ext>
                  </a:extLst>
                </a:gridCol>
                <a:gridCol w="642759">
                  <a:extLst>
                    <a:ext uri="{9D8B030D-6E8A-4147-A177-3AD203B41FA5}">
                      <a16:colId xmlns:a16="http://schemas.microsoft.com/office/drawing/2014/main" val="1351963727"/>
                    </a:ext>
                  </a:extLst>
                </a:gridCol>
              </a:tblGrid>
              <a:tr h="586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939191"/>
                  </a:ext>
                </a:extLst>
              </a:tr>
              <a:tr h="586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949438"/>
                  </a:ext>
                </a:extLst>
              </a:tr>
            </a:tbl>
          </a:graphicData>
        </a:graphic>
      </p:graphicFrame>
      <p:pic>
        <p:nvPicPr>
          <p:cNvPr id="1042" name="Picture 18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6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03" y="687478"/>
            <a:ext cx="376296" cy="57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 background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59" b="39227" l="31727" r="75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03" t="7933" r="37379" b="73485"/>
          <a:stretch/>
        </p:blipFill>
        <p:spPr bwMode="auto">
          <a:xfrm>
            <a:off x="8332922" y="687476"/>
            <a:ext cx="612398" cy="57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26091"/>
              </p:ext>
            </p:extLst>
          </p:nvPr>
        </p:nvGraphicFramePr>
        <p:xfrm>
          <a:off x="9452572" y="902993"/>
          <a:ext cx="214858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716">
                  <a:extLst>
                    <a:ext uri="{9D8B030D-6E8A-4147-A177-3AD203B41FA5}">
                      <a16:colId xmlns:a16="http://schemas.microsoft.com/office/drawing/2014/main" val="2663513905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3585726136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380313741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21545847"/>
                    </a:ext>
                  </a:extLst>
                </a:gridCol>
                <a:gridCol w="429716">
                  <a:extLst>
                    <a:ext uri="{9D8B030D-6E8A-4147-A177-3AD203B41FA5}">
                      <a16:colId xmlns:a16="http://schemas.microsoft.com/office/drawing/2014/main" val="1170020190"/>
                    </a:ext>
                  </a:extLst>
                </a:gridCol>
              </a:tblGrid>
              <a:tr h="1838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959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272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107748"/>
                  </a:ext>
                </a:extLst>
              </a:tr>
              <a:tr h="1838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694969"/>
                  </a:ext>
                </a:extLst>
              </a:tr>
            </a:tbl>
          </a:graphicData>
        </a:graphic>
      </p:graphicFrame>
      <p:sp>
        <p:nvSpPr>
          <p:cNvPr id="30" name="Овал 29"/>
          <p:cNvSpPr/>
          <p:nvPr/>
        </p:nvSpPr>
        <p:spPr>
          <a:xfrm>
            <a:off x="3363596" y="2122606"/>
            <a:ext cx="997527" cy="102277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56349" y="3951900"/>
            <a:ext cx="612020" cy="58249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1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184" l="0" r="997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45" y="2242234"/>
            <a:ext cx="1299204" cy="7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6" b="96955" l="997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795" y="3791658"/>
            <a:ext cx="1203968" cy="9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85225" y="1933863"/>
            <a:ext cx="1670872" cy="1475909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6" descr="https://avatars.mds.yandex.net/i?id=2f20a7e27609b4b07d3518d3ec148935e373bb38-9843011-images-thumbs&amp;n=1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7"/>
          <a:stretch/>
        </p:blipFill>
        <p:spPr bwMode="auto">
          <a:xfrm>
            <a:off x="7713737" y="2073494"/>
            <a:ext cx="1305512" cy="12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6" descr="https://avatars.mds.yandex.net/i?id=2f20a7e27609b4b07d3518d3ec148935e373bb38-9843011-images-thumbs&amp;n=1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7"/>
          <a:stretch/>
        </p:blipFill>
        <p:spPr bwMode="auto">
          <a:xfrm>
            <a:off x="7713737" y="3642222"/>
            <a:ext cx="1305512" cy="12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95011" y="3562227"/>
            <a:ext cx="1661086" cy="1404019"/>
          </a:xfrm>
          <a:prstGeom prst="rect">
            <a:avLst/>
          </a:prstGeom>
          <a:solidFill>
            <a:srgbClr val="3F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3363596" y="5652654"/>
            <a:ext cx="894802" cy="565267"/>
            <a:chOff x="1546167" y="5857272"/>
            <a:chExt cx="894802" cy="565267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1618159" y="5857272"/>
              <a:ext cx="750817" cy="565267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3" name="Группа 42"/>
            <p:cNvGrpSpPr/>
            <p:nvPr/>
          </p:nvGrpSpPr>
          <p:grpSpPr>
            <a:xfrm>
              <a:off x="1546167" y="6077607"/>
              <a:ext cx="894802" cy="195491"/>
              <a:chOff x="3706292" y="-1662546"/>
              <a:chExt cx="1296786" cy="318654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3706292" y="-1662546"/>
                <a:ext cx="1296786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3706292" y="-1343892"/>
                <a:ext cx="1296786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Группа 45"/>
          <p:cNvGrpSpPr/>
          <p:nvPr/>
        </p:nvGrpSpPr>
        <p:grpSpPr>
          <a:xfrm>
            <a:off x="5611284" y="5652653"/>
            <a:ext cx="894802" cy="565267"/>
            <a:chOff x="1546167" y="5857272"/>
            <a:chExt cx="894802" cy="565267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1618159" y="5857272"/>
              <a:ext cx="750817" cy="565267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8" name="Группа 47"/>
            <p:cNvGrpSpPr/>
            <p:nvPr/>
          </p:nvGrpSpPr>
          <p:grpSpPr>
            <a:xfrm>
              <a:off x="1546167" y="6077607"/>
              <a:ext cx="894802" cy="195491"/>
              <a:chOff x="3706292" y="-1662546"/>
              <a:chExt cx="1296786" cy="318654"/>
            </a:xfrm>
          </p:grpSpPr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3706292" y="-1662546"/>
                <a:ext cx="1296786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3706292" y="-1343892"/>
                <a:ext cx="1296786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Группа 50"/>
          <p:cNvGrpSpPr/>
          <p:nvPr/>
        </p:nvGrpSpPr>
        <p:grpSpPr>
          <a:xfrm>
            <a:off x="7954466" y="5872988"/>
            <a:ext cx="894802" cy="195491"/>
            <a:chOff x="3706292" y="-1662546"/>
            <a:chExt cx="1296786" cy="318654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>
              <a:off x="3706292" y="-1662546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3706292" y="-1343892"/>
              <a:ext cx="129678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10171655" y="5652653"/>
            <a:ext cx="894802" cy="565267"/>
            <a:chOff x="1546167" y="5857272"/>
            <a:chExt cx="894802" cy="565267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1618159" y="5857272"/>
              <a:ext cx="750817" cy="565267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6" name="Группа 55"/>
            <p:cNvGrpSpPr/>
            <p:nvPr/>
          </p:nvGrpSpPr>
          <p:grpSpPr>
            <a:xfrm>
              <a:off x="1546167" y="6077607"/>
              <a:ext cx="894802" cy="195491"/>
              <a:chOff x="3706292" y="-1662546"/>
              <a:chExt cx="1296786" cy="318654"/>
            </a:xfrm>
          </p:grpSpPr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3706292" y="-1662546"/>
                <a:ext cx="1296786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3706292" y="-1343892"/>
                <a:ext cx="1296786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0365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логическая операция, заключающаяся в мысленном объединении отдельных предметов в каком-либо понятии на основании похожих существенных признаков. 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57841" y="438643"/>
            <a:ext cx="11578246" cy="589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tabLst>
                <a:tab pos="814388" algn="l"/>
              </a:tabLst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формирования логических приемов мышления: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7841" y="2915836"/>
            <a:ext cx="10713723" cy="589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tabLst>
                <a:tab pos="814388" algn="l"/>
              </a:tabLs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ребенок действует непосредственно с предметами;</a:t>
            </a:r>
          </a:p>
          <a:p>
            <a:pPr algn="just">
              <a:lnSpc>
                <a:spcPct val="150000"/>
              </a:lnSpc>
              <a:tabLst>
                <a:tab pos="814388" algn="l"/>
              </a:tabLst>
            </a:pPr>
            <a:r>
              <a:rPr lang="ru-RU" sz="2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ребенок только наблюдает за предметами, выполняя прием в образном плане;</a:t>
            </a:r>
          </a:p>
          <a:p>
            <a:pPr algn="just">
              <a:lnSpc>
                <a:spcPct val="150000"/>
              </a:lnSpc>
              <a:tabLst>
                <a:tab pos="814388" algn="l"/>
              </a:tabLst>
            </a:pPr>
            <a:r>
              <a:rPr lang="ru-RU" sz="2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выполнение действия не с самими предметами, а их заместителями, моделями, использование знаком (символов);</a:t>
            </a:r>
          </a:p>
          <a:p>
            <a:pPr algn="just">
              <a:lnSpc>
                <a:spcPct val="150000"/>
              </a:lnSpc>
              <a:tabLst>
                <a:tab pos="814388" algn="l"/>
              </a:tabLst>
            </a:pPr>
            <a:r>
              <a:rPr lang="ru-RU" sz="2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Внешнеречевой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выполнение действий со словесно заданными объектами;</a:t>
            </a:r>
          </a:p>
          <a:p>
            <a:pPr algn="just">
              <a:lnSpc>
                <a:spcPct val="150000"/>
              </a:lnSpc>
              <a:tabLst>
                <a:tab pos="814388" algn="l"/>
              </a:tabLst>
            </a:pPr>
            <a:r>
              <a:rPr lang="ru-RU" sz="2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выполнение действия в умственном плане.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572552" y="1127760"/>
            <a:ext cx="3642360" cy="3489960"/>
            <a:chOff x="-472440" y="1539240"/>
            <a:chExt cx="3642360" cy="3489960"/>
          </a:xfrm>
        </p:grpSpPr>
        <p:sp>
          <p:nvSpPr>
            <p:cNvPr id="4" name="Овал 3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Дуга 4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Дуга 5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142283" y="4067816"/>
            <a:ext cx="3154680" cy="3124200"/>
            <a:chOff x="-472440" y="1539240"/>
            <a:chExt cx="3642360" cy="3489960"/>
          </a:xfrm>
        </p:grpSpPr>
        <p:sp>
          <p:nvSpPr>
            <p:cNvPr id="9" name="Овал 8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Дуга 9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55255" y="2139956"/>
            <a:ext cx="3642360" cy="3489960"/>
            <a:chOff x="-472440" y="1539240"/>
            <a:chExt cx="3642360" cy="3489960"/>
          </a:xfrm>
        </p:grpSpPr>
        <p:sp>
          <p:nvSpPr>
            <p:cNvPr id="13" name="Овал 12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Дуга 13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Дуга 14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998120" y="3770636"/>
            <a:ext cx="3642360" cy="3489960"/>
            <a:chOff x="-472440" y="1539240"/>
            <a:chExt cx="3642360" cy="3489960"/>
          </a:xfrm>
        </p:grpSpPr>
        <p:sp>
          <p:nvSpPr>
            <p:cNvPr id="17" name="Овал 16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Дуга 17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Дуга 18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5-конечная звезда 19"/>
          <p:cNvSpPr/>
          <p:nvPr/>
        </p:nvSpPr>
        <p:spPr>
          <a:xfrm>
            <a:off x="7842160" y="4004310"/>
            <a:ext cx="243840" cy="2095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8344745" y="4311015"/>
            <a:ext cx="243840" cy="2095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8640985" y="4758690"/>
            <a:ext cx="243840" cy="2095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8801013" y="5274945"/>
            <a:ext cx="243840" cy="2095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8817520" y="5817238"/>
            <a:ext cx="179795" cy="2095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8306980" y="1934216"/>
            <a:ext cx="3642360" cy="3489960"/>
            <a:chOff x="-472440" y="1539240"/>
            <a:chExt cx="3642360" cy="3489960"/>
          </a:xfrm>
        </p:grpSpPr>
        <p:sp>
          <p:nvSpPr>
            <p:cNvPr id="27" name="Овал 26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Дуга 27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Дуга 28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Дуга 29"/>
          <p:cNvSpPr/>
          <p:nvPr/>
        </p:nvSpPr>
        <p:spPr>
          <a:xfrm>
            <a:off x="8421448" y="2208536"/>
            <a:ext cx="2819400" cy="3124200"/>
          </a:xfrm>
          <a:prstGeom prst="arc">
            <a:avLst>
              <a:gd name="adj1" fmla="val 16200000"/>
              <a:gd name="adj2" fmla="val 17438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315642" y="92617"/>
            <a:ext cx="59666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Moloko" pitchFamily="50" charset="0"/>
              </a:rPr>
              <a:t>Что здесь лишнее?</a:t>
            </a:r>
            <a:endParaRPr lang="ru-RU" sz="8000" dirty="0">
              <a:solidFill>
                <a:srgbClr val="FF0000"/>
              </a:solidFill>
              <a:latin typeface="Molok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572552" y="1127760"/>
            <a:ext cx="3642360" cy="3489960"/>
            <a:chOff x="-472440" y="1539240"/>
            <a:chExt cx="3642360" cy="3489960"/>
          </a:xfrm>
        </p:grpSpPr>
        <p:sp>
          <p:nvSpPr>
            <p:cNvPr id="4" name="Овал 3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Дуга 4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Дуга 5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142283" y="4067816"/>
            <a:ext cx="3154680" cy="3124200"/>
            <a:chOff x="-472440" y="1539240"/>
            <a:chExt cx="3642360" cy="3489960"/>
          </a:xfrm>
        </p:grpSpPr>
        <p:sp>
          <p:nvSpPr>
            <p:cNvPr id="9" name="Овал 8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Дуга 9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55255" y="2139956"/>
            <a:ext cx="3642360" cy="3489960"/>
            <a:chOff x="-472440" y="1539240"/>
            <a:chExt cx="3642360" cy="3489960"/>
          </a:xfrm>
        </p:grpSpPr>
        <p:sp>
          <p:nvSpPr>
            <p:cNvPr id="13" name="Овал 12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Дуга 13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Дуга 14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998120" y="3770636"/>
            <a:ext cx="3642360" cy="3489960"/>
            <a:chOff x="5998120" y="3770636"/>
            <a:chExt cx="3642360" cy="348996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998120" y="3770636"/>
              <a:ext cx="3642360" cy="3489960"/>
              <a:chOff x="-472440" y="1539240"/>
              <a:chExt cx="3642360" cy="3489960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502920" y="1539240"/>
                <a:ext cx="2667000" cy="2667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>
                <a:off x="-228600" y="1722120"/>
                <a:ext cx="2819400" cy="3124200"/>
              </a:xfrm>
              <a:prstGeom prst="arc">
                <a:avLst>
                  <a:gd name="adj1" fmla="val 16200000"/>
                  <a:gd name="adj2" fmla="val 190246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Дуга 18"/>
              <p:cNvSpPr/>
              <p:nvPr/>
            </p:nvSpPr>
            <p:spPr>
              <a:xfrm>
                <a:off x="-472440" y="1905000"/>
                <a:ext cx="2819400" cy="3124200"/>
              </a:xfrm>
              <a:prstGeom prst="arc">
                <a:avLst>
                  <a:gd name="adj1" fmla="val 16200000"/>
                  <a:gd name="adj2" fmla="val 165947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5-конечная звезда 19"/>
            <p:cNvSpPr/>
            <p:nvPr/>
          </p:nvSpPr>
          <p:spPr>
            <a:xfrm>
              <a:off x="7842160" y="4004310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5-конечная звезда 20"/>
            <p:cNvSpPr/>
            <p:nvPr/>
          </p:nvSpPr>
          <p:spPr>
            <a:xfrm>
              <a:off x="8344745" y="4311015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5-конечная звезда 21"/>
            <p:cNvSpPr/>
            <p:nvPr/>
          </p:nvSpPr>
          <p:spPr>
            <a:xfrm>
              <a:off x="8640985" y="4758690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5-конечная звезда 22"/>
            <p:cNvSpPr/>
            <p:nvPr/>
          </p:nvSpPr>
          <p:spPr>
            <a:xfrm>
              <a:off x="8801013" y="5274945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5-конечная звезда 23"/>
            <p:cNvSpPr/>
            <p:nvPr/>
          </p:nvSpPr>
          <p:spPr>
            <a:xfrm>
              <a:off x="8817520" y="5817238"/>
              <a:ext cx="179795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306980" y="1934216"/>
            <a:ext cx="3642360" cy="3489960"/>
            <a:chOff x="8306980" y="1934216"/>
            <a:chExt cx="3642360" cy="348996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8306980" y="1934216"/>
              <a:ext cx="3642360" cy="3489960"/>
              <a:chOff x="-472440" y="1539240"/>
              <a:chExt cx="3642360" cy="3489960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502920" y="1539240"/>
                <a:ext cx="2667000" cy="2667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Дуга 27"/>
              <p:cNvSpPr/>
              <p:nvPr/>
            </p:nvSpPr>
            <p:spPr>
              <a:xfrm>
                <a:off x="-228600" y="1722120"/>
                <a:ext cx="2819400" cy="3124200"/>
              </a:xfrm>
              <a:prstGeom prst="arc">
                <a:avLst>
                  <a:gd name="adj1" fmla="val 16200000"/>
                  <a:gd name="adj2" fmla="val 190246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Дуга 28"/>
              <p:cNvSpPr/>
              <p:nvPr/>
            </p:nvSpPr>
            <p:spPr>
              <a:xfrm>
                <a:off x="-472440" y="1905000"/>
                <a:ext cx="2819400" cy="3124200"/>
              </a:xfrm>
              <a:prstGeom prst="arc">
                <a:avLst>
                  <a:gd name="adj1" fmla="val 16200000"/>
                  <a:gd name="adj2" fmla="val 165947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" name="Дуга 29"/>
            <p:cNvSpPr/>
            <p:nvPr/>
          </p:nvSpPr>
          <p:spPr>
            <a:xfrm>
              <a:off x="8421448" y="2208536"/>
              <a:ext cx="2819400" cy="3124200"/>
            </a:xfrm>
            <a:prstGeom prst="arc">
              <a:avLst>
                <a:gd name="adj1" fmla="val 16200000"/>
                <a:gd name="adj2" fmla="val 174381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222208" y="1051747"/>
            <a:ext cx="6883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Moloko" pitchFamily="50" charset="0"/>
              </a:rPr>
              <a:t>Может этот мячик?</a:t>
            </a:r>
            <a:endParaRPr lang="ru-RU" sz="6000" dirty="0">
              <a:solidFill>
                <a:srgbClr val="FF0000"/>
              </a:solidFill>
              <a:latin typeface="Moloko" pitchFamily="50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2978368" y="1990767"/>
            <a:ext cx="1406530" cy="618837"/>
          </a:xfrm>
          <a:custGeom>
            <a:avLst/>
            <a:gdLst>
              <a:gd name="connsiteX0" fmla="*/ 0 w 2438400"/>
              <a:gd name="connsiteY0" fmla="*/ 492370 h 618837"/>
              <a:gd name="connsiteX1" fmla="*/ 1652954 w 2438400"/>
              <a:gd name="connsiteY1" fmla="*/ 586154 h 618837"/>
              <a:gd name="connsiteX2" fmla="*/ 2438400 w 2438400"/>
              <a:gd name="connsiteY2" fmla="*/ 0 h 61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400" h="618837">
                <a:moveTo>
                  <a:pt x="0" y="492370"/>
                </a:moveTo>
                <a:cubicBezTo>
                  <a:pt x="623277" y="580293"/>
                  <a:pt x="1246554" y="668216"/>
                  <a:pt x="1652954" y="586154"/>
                </a:cubicBezTo>
                <a:cubicBezTo>
                  <a:pt x="2059354" y="504092"/>
                  <a:pt x="2248877" y="252046"/>
                  <a:pt x="2438400" y="0"/>
                </a:cubicBezTo>
              </a:path>
            </a:pathLst>
          </a:cu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572552" y="1127760"/>
            <a:ext cx="3642360" cy="3489960"/>
            <a:chOff x="-472440" y="1539240"/>
            <a:chExt cx="3642360" cy="3489960"/>
          </a:xfrm>
        </p:grpSpPr>
        <p:sp>
          <p:nvSpPr>
            <p:cNvPr id="4" name="Овал 3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Дуга 4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Дуга 5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142283" y="4067816"/>
            <a:ext cx="3154680" cy="3124200"/>
            <a:chOff x="-472440" y="1539240"/>
            <a:chExt cx="3642360" cy="3489960"/>
          </a:xfrm>
        </p:grpSpPr>
        <p:sp>
          <p:nvSpPr>
            <p:cNvPr id="9" name="Овал 8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Дуга 9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55255" y="2139956"/>
            <a:ext cx="3642360" cy="3489960"/>
            <a:chOff x="-472440" y="1539240"/>
            <a:chExt cx="3642360" cy="3489960"/>
          </a:xfrm>
        </p:grpSpPr>
        <p:sp>
          <p:nvSpPr>
            <p:cNvPr id="13" name="Овал 12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Дуга 13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Дуга 14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998120" y="3770636"/>
            <a:ext cx="3642360" cy="3489960"/>
            <a:chOff x="5998120" y="3770636"/>
            <a:chExt cx="3642360" cy="348996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998120" y="3770636"/>
              <a:ext cx="3642360" cy="3489960"/>
              <a:chOff x="-472440" y="1539240"/>
              <a:chExt cx="3642360" cy="3489960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502920" y="1539240"/>
                <a:ext cx="2667000" cy="2667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>
                <a:off x="-228600" y="1722120"/>
                <a:ext cx="2819400" cy="3124200"/>
              </a:xfrm>
              <a:prstGeom prst="arc">
                <a:avLst>
                  <a:gd name="adj1" fmla="val 16200000"/>
                  <a:gd name="adj2" fmla="val 190246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Дуга 18"/>
              <p:cNvSpPr/>
              <p:nvPr/>
            </p:nvSpPr>
            <p:spPr>
              <a:xfrm>
                <a:off x="-472440" y="1905000"/>
                <a:ext cx="2819400" cy="3124200"/>
              </a:xfrm>
              <a:prstGeom prst="arc">
                <a:avLst>
                  <a:gd name="adj1" fmla="val 16200000"/>
                  <a:gd name="adj2" fmla="val 165947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5-конечная звезда 19"/>
            <p:cNvSpPr/>
            <p:nvPr/>
          </p:nvSpPr>
          <p:spPr>
            <a:xfrm>
              <a:off x="7842160" y="4004310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5-конечная звезда 20"/>
            <p:cNvSpPr/>
            <p:nvPr/>
          </p:nvSpPr>
          <p:spPr>
            <a:xfrm>
              <a:off x="8344745" y="4311015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5-конечная звезда 21"/>
            <p:cNvSpPr/>
            <p:nvPr/>
          </p:nvSpPr>
          <p:spPr>
            <a:xfrm>
              <a:off x="8640985" y="4758690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5-конечная звезда 22"/>
            <p:cNvSpPr/>
            <p:nvPr/>
          </p:nvSpPr>
          <p:spPr>
            <a:xfrm>
              <a:off x="8801013" y="5274945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5-конечная звезда 23"/>
            <p:cNvSpPr/>
            <p:nvPr/>
          </p:nvSpPr>
          <p:spPr>
            <a:xfrm>
              <a:off x="8817520" y="5817238"/>
              <a:ext cx="179795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306980" y="1934216"/>
            <a:ext cx="3642360" cy="3489960"/>
            <a:chOff x="8306980" y="1934216"/>
            <a:chExt cx="3642360" cy="348996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8306980" y="1934216"/>
              <a:ext cx="3642360" cy="3489960"/>
              <a:chOff x="-472440" y="1539240"/>
              <a:chExt cx="3642360" cy="3489960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502920" y="1539240"/>
                <a:ext cx="2667000" cy="2667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Дуга 27"/>
              <p:cNvSpPr/>
              <p:nvPr/>
            </p:nvSpPr>
            <p:spPr>
              <a:xfrm>
                <a:off x="-228600" y="1722120"/>
                <a:ext cx="2819400" cy="3124200"/>
              </a:xfrm>
              <a:prstGeom prst="arc">
                <a:avLst>
                  <a:gd name="adj1" fmla="val 16200000"/>
                  <a:gd name="adj2" fmla="val 190246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Дуга 28"/>
              <p:cNvSpPr/>
              <p:nvPr/>
            </p:nvSpPr>
            <p:spPr>
              <a:xfrm>
                <a:off x="-472440" y="1905000"/>
                <a:ext cx="2819400" cy="3124200"/>
              </a:xfrm>
              <a:prstGeom prst="arc">
                <a:avLst>
                  <a:gd name="adj1" fmla="val 16200000"/>
                  <a:gd name="adj2" fmla="val 165947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" name="Дуга 29"/>
            <p:cNvSpPr/>
            <p:nvPr/>
          </p:nvSpPr>
          <p:spPr>
            <a:xfrm>
              <a:off x="8421448" y="2208536"/>
              <a:ext cx="2819400" cy="3124200"/>
            </a:xfrm>
            <a:prstGeom prst="arc">
              <a:avLst>
                <a:gd name="adj1" fmla="val 16200000"/>
                <a:gd name="adj2" fmla="val 174381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24885" y="161280"/>
            <a:ext cx="6883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Moloko" pitchFamily="50" charset="0"/>
              </a:rPr>
              <a:t>Он желтый и с двумя полосками</a:t>
            </a:r>
            <a:endParaRPr lang="ru-RU" sz="6000" dirty="0">
              <a:solidFill>
                <a:srgbClr val="FF0000"/>
              </a:solidFill>
              <a:latin typeface="Moloko" pitchFamily="50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2978368" y="1990767"/>
            <a:ext cx="1406530" cy="618837"/>
          </a:xfrm>
          <a:custGeom>
            <a:avLst/>
            <a:gdLst>
              <a:gd name="connsiteX0" fmla="*/ 0 w 2438400"/>
              <a:gd name="connsiteY0" fmla="*/ 492370 h 618837"/>
              <a:gd name="connsiteX1" fmla="*/ 1652954 w 2438400"/>
              <a:gd name="connsiteY1" fmla="*/ 586154 h 618837"/>
              <a:gd name="connsiteX2" fmla="*/ 2438400 w 2438400"/>
              <a:gd name="connsiteY2" fmla="*/ 0 h 61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400" h="618837">
                <a:moveTo>
                  <a:pt x="0" y="492370"/>
                </a:moveTo>
                <a:cubicBezTo>
                  <a:pt x="623277" y="580293"/>
                  <a:pt x="1246554" y="668216"/>
                  <a:pt x="1652954" y="586154"/>
                </a:cubicBezTo>
                <a:cubicBezTo>
                  <a:pt x="2059354" y="504092"/>
                  <a:pt x="2248877" y="252046"/>
                  <a:pt x="2438400" y="0"/>
                </a:cubicBezTo>
              </a:path>
            </a:pathLst>
          </a:cu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52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572552" y="1127760"/>
            <a:ext cx="3642360" cy="3489960"/>
            <a:chOff x="-472440" y="1539240"/>
            <a:chExt cx="3642360" cy="3489960"/>
          </a:xfrm>
        </p:grpSpPr>
        <p:sp>
          <p:nvSpPr>
            <p:cNvPr id="4" name="Овал 3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Дуга 4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Дуга 5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142283" y="4067816"/>
            <a:ext cx="3154680" cy="3124200"/>
            <a:chOff x="-472440" y="1539240"/>
            <a:chExt cx="3642360" cy="3489960"/>
          </a:xfrm>
        </p:grpSpPr>
        <p:sp>
          <p:nvSpPr>
            <p:cNvPr id="9" name="Овал 8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Дуга 9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55255" y="2139956"/>
            <a:ext cx="3642360" cy="3489960"/>
            <a:chOff x="-472440" y="1539240"/>
            <a:chExt cx="3642360" cy="3489960"/>
          </a:xfrm>
        </p:grpSpPr>
        <p:sp>
          <p:nvSpPr>
            <p:cNvPr id="13" name="Овал 12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Дуга 13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Дуга 14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998120" y="3770636"/>
            <a:ext cx="3642360" cy="3489960"/>
            <a:chOff x="5998120" y="3770636"/>
            <a:chExt cx="3642360" cy="348996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998120" y="3770636"/>
              <a:ext cx="3642360" cy="3489960"/>
              <a:chOff x="-472440" y="1539240"/>
              <a:chExt cx="3642360" cy="3489960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502920" y="1539240"/>
                <a:ext cx="2667000" cy="2667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>
                <a:off x="-228600" y="1722120"/>
                <a:ext cx="2819400" cy="3124200"/>
              </a:xfrm>
              <a:prstGeom prst="arc">
                <a:avLst>
                  <a:gd name="adj1" fmla="val 16200000"/>
                  <a:gd name="adj2" fmla="val 190246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Дуга 18"/>
              <p:cNvSpPr/>
              <p:nvPr/>
            </p:nvSpPr>
            <p:spPr>
              <a:xfrm>
                <a:off x="-472440" y="1905000"/>
                <a:ext cx="2819400" cy="3124200"/>
              </a:xfrm>
              <a:prstGeom prst="arc">
                <a:avLst>
                  <a:gd name="adj1" fmla="val 16200000"/>
                  <a:gd name="adj2" fmla="val 165947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5-конечная звезда 19"/>
            <p:cNvSpPr/>
            <p:nvPr/>
          </p:nvSpPr>
          <p:spPr>
            <a:xfrm>
              <a:off x="7842160" y="4004310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5-конечная звезда 20"/>
            <p:cNvSpPr/>
            <p:nvPr/>
          </p:nvSpPr>
          <p:spPr>
            <a:xfrm>
              <a:off x="8344745" y="4311015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5-конечная звезда 21"/>
            <p:cNvSpPr/>
            <p:nvPr/>
          </p:nvSpPr>
          <p:spPr>
            <a:xfrm>
              <a:off x="8640985" y="4758690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5-конечная звезда 22"/>
            <p:cNvSpPr/>
            <p:nvPr/>
          </p:nvSpPr>
          <p:spPr>
            <a:xfrm>
              <a:off x="8801013" y="5274945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5-конечная звезда 23"/>
            <p:cNvSpPr/>
            <p:nvPr/>
          </p:nvSpPr>
          <p:spPr>
            <a:xfrm>
              <a:off x="8817520" y="5817238"/>
              <a:ext cx="179795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306980" y="1934216"/>
            <a:ext cx="3642360" cy="3489960"/>
            <a:chOff x="8306980" y="1934216"/>
            <a:chExt cx="3642360" cy="348996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8306980" y="1934216"/>
              <a:ext cx="3642360" cy="3489960"/>
              <a:chOff x="-472440" y="1539240"/>
              <a:chExt cx="3642360" cy="3489960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502920" y="1539240"/>
                <a:ext cx="2667000" cy="2667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Дуга 27"/>
              <p:cNvSpPr/>
              <p:nvPr/>
            </p:nvSpPr>
            <p:spPr>
              <a:xfrm>
                <a:off x="-228600" y="1722120"/>
                <a:ext cx="2819400" cy="3124200"/>
              </a:xfrm>
              <a:prstGeom prst="arc">
                <a:avLst>
                  <a:gd name="adj1" fmla="val 16200000"/>
                  <a:gd name="adj2" fmla="val 190246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Дуга 28"/>
              <p:cNvSpPr/>
              <p:nvPr/>
            </p:nvSpPr>
            <p:spPr>
              <a:xfrm>
                <a:off x="-472440" y="1905000"/>
                <a:ext cx="2819400" cy="3124200"/>
              </a:xfrm>
              <a:prstGeom prst="arc">
                <a:avLst>
                  <a:gd name="adj1" fmla="val 16200000"/>
                  <a:gd name="adj2" fmla="val 165947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" name="Дуга 29"/>
            <p:cNvSpPr/>
            <p:nvPr/>
          </p:nvSpPr>
          <p:spPr>
            <a:xfrm>
              <a:off x="8421448" y="2208536"/>
              <a:ext cx="2819400" cy="3124200"/>
            </a:xfrm>
            <a:prstGeom prst="arc">
              <a:avLst>
                <a:gd name="adj1" fmla="val 16200000"/>
                <a:gd name="adj2" fmla="val 174381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24885" y="161280"/>
            <a:ext cx="6883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Moloko" pitchFamily="50" charset="0"/>
              </a:rPr>
              <a:t>А остальные?</a:t>
            </a:r>
            <a:endParaRPr lang="ru-RU" sz="6000" dirty="0">
              <a:solidFill>
                <a:srgbClr val="FF0000"/>
              </a:solidFill>
              <a:latin typeface="Molok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33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572552" y="1127760"/>
            <a:ext cx="3642360" cy="3489960"/>
            <a:chOff x="-472440" y="1539240"/>
            <a:chExt cx="3642360" cy="3489960"/>
          </a:xfrm>
        </p:grpSpPr>
        <p:sp>
          <p:nvSpPr>
            <p:cNvPr id="4" name="Овал 3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Дуга 4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Дуга 5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142283" y="4067816"/>
            <a:ext cx="3154680" cy="3124200"/>
            <a:chOff x="-472440" y="1539240"/>
            <a:chExt cx="3642360" cy="3489960"/>
          </a:xfrm>
        </p:grpSpPr>
        <p:sp>
          <p:nvSpPr>
            <p:cNvPr id="9" name="Овал 8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Дуга 9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99516" y="1470635"/>
            <a:ext cx="3642360" cy="3489960"/>
            <a:chOff x="-472440" y="1539240"/>
            <a:chExt cx="3642360" cy="3489960"/>
          </a:xfrm>
        </p:grpSpPr>
        <p:sp>
          <p:nvSpPr>
            <p:cNvPr id="13" name="Овал 12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Дуга 13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Дуга 14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998120" y="3770636"/>
            <a:ext cx="3642360" cy="3489960"/>
            <a:chOff x="5998120" y="3770636"/>
            <a:chExt cx="3642360" cy="348996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998120" y="3770636"/>
              <a:ext cx="3642360" cy="3489960"/>
              <a:chOff x="-472440" y="1539240"/>
              <a:chExt cx="3642360" cy="3489960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502920" y="1539240"/>
                <a:ext cx="2667000" cy="2667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>
                <a:off x="-228600" y="1722120"/>
                <a:ext cx="2819400" cy="3124200"/>
              </a:xfrm>
              <a:prstGeom prst="arc">
                <a:avLst>
                  <a:gd name="adj1" fmla="val 16200000"/>
                  <a:gd name="adj2" fmla="val 190246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Дуга 18"/>
              <p:cNvSpPr/>
              <p:nvPr/>
            </p:nvSpPr>
            <p:spPr>
              <a:xfrm>
                <a:off x="-472440" y="1905000"/>
                <a:ext cx="2819400" cy="3124200"/>
              </a:xfrm>
              <a:prstGeom prst="arc">
                <a:avLst>
                  <a:gd name="adj1" fmla="val 16200000"/>
                  <a:gd name="adj2" fmla="val 165947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5-конечная звезда 19"/>
            <p:cNvSpPr/>
            <p:nvPr/>
          </p:nvSpPr>
          <p:spPr>
            <a:xfrm>
              <a:off x="7842160" y="4004310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5-конечная звезда 20"/>
            <p:cNvSpPr/>
            <p:nvPr/>
          </p:nvSpPr>
          <p:spPr>
            <a:xfrm>
              <a:off x="8344745" y="4311015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5-конечная звезда 21"/>
            <p:cNvSpPr/>
            <p:nvPr/>
          </p:nvSpPr>
          <p:spPr>
            <a:xfrm>
              <a:off x="8640985" y="4758690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5-конечная звезда 22"/>
            <p:cNvSpPr/>
            <p:nvPr/>
          </p:nvSpPr>
          <p:spPr>
            <a:xfrm>
              <a:off x="8801013" y="5274945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5-конечная звезда 23"/>
            <p:cNvSpPr/>
            <p:nvPr/>
          </p:nvSpPr>
          <p:spPr>
            <a:xfrm>
              <a:off x="8817520" y="5817238"/>
              <a:ext cx="179795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306980" y="1934216"/>
            <a:ext cx="3642360" cy="3489960"/>
            <a:chOff x="8306980" y="1934216"/>
            <a:chExt cx="3642360" cy="348996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8306980" y="1934216"/>
              <a:ext cx="3642360" cy="3489960"/>
              <a:chOff x="-472440" y="1539240"/>
              <a:chExt cx="3642360" cy="3489960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502920" y="1539240"/>
                <a:ext cx="2667000" cy="2667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Дуга 27"/>
              <p:cNvSpPr/>
              <p:nvPr/>
            </p:nvSpPr>
            <p:spPr>
              <a:xfrm>
                <a:off x="-228600" y="1722120"/>
                <a:ext cx="2819400" cy="3124200"/>
              </a:xfrm>
              <a:prstGeom prst="arc">
                <a:avLst>
                  <a:gd name="adj1" fmla="val 16200000"/>
                  <a:gd name="adj2" fmla="val 190246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Дуга 28"/>
              <p:cNvSpPr/>
              <p:nvPr/>
            </p:nvSpPr>
            <p:spPr>
              <a:xfrm>
                <a:off x="-472440" y="1905000"/>
                <a:ext cx="2819400" cy="3124200"/>
              </a:xfrm>
              <a:prstGeom prst="arc">
                <a:avLst>
                  <a:gd name="adj1" fmla="val 16200000"/>
                  <a:gd name="adj2" fmla="val 165947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" name="Дуга 29"/>
            <p:cNvSpPr/>
            <p:nvPr/>
          </p:nvSpPr>
          <p:spPr>
            <a:xfrm>
              <a:off x="8421448" y="2208536"/>
              <a:ext cx="2819400" cy="3124200"/>
            </a:xfrm>
            <a:prstGeom prst="arc">
              <a:avLst>
                <a:gd name="adj1" fmla="val 16200000"/>
                <a:gd name="adj2" fmla="val 174381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349630" y="4086719"/>
            <a:ext cx="30682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loko" pitchFamily="50" charset="0"/>
              </a:rPr>
              <a:t>Этот мячик тоже желтый и с двумя полосками, но меньше</a:t>
            </a:r>
            <a:endParaRPr lang="ru-RU" sz="3600" dirty="0">
              <a:solidFill>
                <a:srgbClr val="FF0000"/>
              </a:solidFill>
              <a:latin typeface="Moloko" pitchFamily="50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247292" y="3751334"/>
            <a:ext cx="1477108" cy="457251"/>
          </a:xfrm>
          <a:custGeom>
            <a:avLst/>
            <a:gdLst>
              <a:gd name="connsiteX0" fmla="*/ 0 w 1477108"/>
              <a:gd name="connsiteY0" fmla="*/ 433804 h 457251"/>
              <a:gd name="connsiteX1" fmla="*/ 726831 w 1477108"/>
              <a:gd name="connsiteY1" fmla="*/ 51 h 457251"/>
              <a:gd name="connsiteX2" fmla="*/ 1477108 w 1477108"/>
              <a:gd name="connsiteY2" fmla="*/ 457251 h 4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7108" h="457251">
                <a:moveTo>
                  <a:pt x="0" y="433804"/>
                </a:moveTo>
                <a:cubicBezTo>
                  <a:pt x="240323" y="214973"/>
                  <a:pt x="480646" y="-3857"/>
                  <a:pt x="726831" y="51"/>
                </a:cubicBezTo>
                <a:cubicBezTo>
                  <a:pt x="973016" y="3959"/>
                  <a:pt x="1225062" y="230605"/>
                  <a:pt x="1477108" y="457251"/>
                </a:cubicBezTo>
              </a:path>
            </a:pathLst>
          </a:cu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4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572552" y="1127760"/>
            <a:ext cx="3642360" cy="3489960"/>
            <a:chOff x="-472440" y="1539240"/>
            <a:chExt cx="3642360" cy="3489960"/>
          </a:xfrm>
        </p:grpSpPr>
        <p:sp>
          <p:nvSpPr>
            <p:cNvPr id="4" name="Овал 3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Дуга 4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Дуга 5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142283" y="4067816"/>
            <a:ext cx="3154680" cy="3124200"/>
            <a:chOff x="-472440" y="1539240"/>
            <a:chExt cx="3642360" cy="3489960"/>
          </a:xfrm>
        </p:grpSpPr>
        <p:sp>
          <p:nvSpPr>
            <p:cNvPr id="9" name="Овал 8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Дуга 9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99516" y="1470635"/>
            <a:ext cx="3642360" cy="3489960"/>
            <a:chOff x="-472440" y="1539240"/>
            <a:chExt cx="3642360" cy="3489960"/>
          </a:xfrm>
        </p:grpSpPr>
        <p:sp>
          <p:nvSpPr>
            <p:cNvPr id="13" name="Овал 12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Дуга 13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Дуга 14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998120" y="3770636"/>
            <a:ext cx="3642360" cy="3489960"/>
            <a:chOff x="5998120" y="3770636"/>
            <a:chExt cx="3642360" cy="348996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998120" y="3770636"/>
              <a:ext cx="3642360" cy="3489960"/>
              <a:chOff x="-472440" y="1539240"/>
              <a:chExt cx="3642360" cy="3489960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502920" y="1539240"/>
                <a:ext cx="2667000" cy="2667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>
                <a:off x="-228600" y="1722120"/>
                <a:ext cx="2819400" cy="3124200"/>
              </a:xfrm>
              <a:prstGeom prst="arc">
                <a:avLst>
                  <a:gd name="adj1" fmla="val 16200000"/>
                  <a:gd name="adj2" fmla="val 190246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Дуга 18"/>
              <p:cNvSpPr/>
              <p:nvPr/>
            </p:nvSpPr>
            <p:spPr>
              <a:xfrm>
                <a:off x="-472440" y="1905000"/>
                <a:ext cx="2819400" cy="3124200"/>
              </a:xfrm>
              <a:prstGeom prst="arc">
                <a:avLst>
                  <a:gd name="adj1" fmla="val 16200000"/>
                  <a:gd name="adj2" fmla="val 165947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5-конечная звезда 19"/>
            <p:cNvSpPr/>
            <p:nvPr/>
          </p:nvSpPr>
          <p:spPr>
            <a:xfrm>
              <a:off x="7842160" y="4004310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5-конечная звезда 20"/>
            <p:cNvSpPr/>
            <p:nvPr/>
          </p:nvSpPr>
          <p:spPr>
            <a:xfrm>
              <a:off x="8344745" y="4311015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5-конечная звезда 21"/>
            <p:cNvSpPr/>
            <p:nvPr/>
          </p:nvSpPr>
          <p:spPr>
            <a:xfrm>
              <a:off x="8640985" y="4758690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5-конечная звезда 22"/>
            <p:cNvSpPr/>
            <p:nvPr/>
          </p:nvSpPr>
          <p:spPr>
            <a:xfrm>
              <a:off x="8801013" y="5274945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5-конечная звезда 23"/>
            <p:cNvSpPr/>
            <p:nvPr/>
          </p:nvSpPr>
          <p:spPr>
            <a:xfrm>
              <a:off x="8817520" y="5817238"/>
              <a:ext cx="179795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306980" y="1934216"/>
            <a:ext cx="3642360" cy="3489960"/>
            <a:chOff x="8306980" y="1934216"/>
            <a:chExt cx="3642360" cy="348996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8306980" y="1934216"/>
              <a:ext cx="3642360" cy="3489960"/>
              <a:chOff x="-472440" y="1539240"/>
              <a:chExt cx="3642360" cy="3489960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502920" y="1539240"/>
                <a:ext cx="2667000" cy="2667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Дуга 27"/>
              <p:cNvSpPr/>
              <p:nvPr/>
            </p:nvSpPr>
            <p:spPr>
              <a:xfrm>
                <a:off x="-228600" y="1722120"/>
                <a:ext cx="2819400" cy="3124200"/>
              </a:xfrm>
              <a:prstGeom prst="arc">
                <a:avLst>
                  <a:gd name="adj1" fmla="val 16200000"/>
                  <a:gd name="adj2" fmla="val 190246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Дуга 28"/>
              <p:cNvSpPr/>
              <p:nvPr/>
            </p:nvSpPr>
            <p:spPr>
              <a:xfrm>
                <a:off x="-472440" y="1905000"/>
                <a:ext cx="2819400" cy="3124200"/>
              </a:xfrm>
              <a:prstGeom prst="arc">
                <a:avLst>
                  <a:gd name="adj1" fmla="val 16200000"/>
                  <a:gd name="adj2" fmla="val 165947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" name="Дуга 29"/>
            <p:cNvSpPr/>
            <p:nvPr/>
          </p:nvSpPr>
          <p:spPr>
            <a:xfrm>
              <a:off x="8421448" y="2208536"/>
              <a:ext cx="2819400" cy="3124200"/>
            </a:xfrm>
            <a:prstGeom prst="arc">
              <a:avLst>
                <a:gd name="adj1" fmla="val 16200000"/>
                <a:gd name="adj2" fmla="val 174381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228774" y="451318"/>
            <a:ext cx="30682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loko" pitchFamily="50" charset="0"/>
              </a:rPr>
              <a:t>Этот мячик такого же размера и с двумя полосками, но темнее</a:t>
            </a:r>
            <a:endParaRPr lang="ru-RU" sz="3600" dirty="0">
              <a:solidFill>
                <a:srgbClr val="FF0000"/>
              </a:solidFill>
              <a:latin typeface="Moloko" pitchFamily="50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 rot="20121645">
            <a:off x="5561945" y="817735"/>
            <a:ext cx="1477108" cy="457251"/>
          </a:xfrm>
          <a:custGeom>
            <a:avLst/>
            <a:gdLst>
              <a:gd name="connsiteX0" fmla="*/ 0 w 1477108"/>
              <a:gd name="connsiteY0" fmla="*/ 433804 h 457251"/>
              <a:gd name="connsiteX1" fmla="*/ 726831 w 1477108"/>
              <a:gd name="connsiteY1" fmla="*/ 51 h 457251"/>
              <a:gd name="connsiteX2" fmla="*/ 1477108 w 1477108"/>
              <a:gd name="connsiteY2" fmla="*/ 457251 h 4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7108" h="457251">
                <a:moveTo>
                  <a:pt x="0" y="433804"/>
                </a:moveTo>
                <a:cubicBezTo>
                  <a:pt x="240323" y="214973"/>
                  <a:pt x="480646" y="-3857"/>
                  <a:pt x="726831" y="51"/>
                </a:cubicBezTo>
                <a:cubicBezTo>
                  <a:pt x="973016" y="3959"/>
                  <a:pt x="1225062" y="230605"/>
                  <a:pt x="1477108" y="457251"/>
                </a:cubicBezTo>
              </a:path>
            </a:pathLst>
          </a:cu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3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572552" y="1127760"/>
            <a:ext cx="3642360" cy="3489960"/>
            <a:chOff x="-472440" y="1539240"/>
            <a:chExt cx="3642360" cy="3489960"/>
          </a:xfrm>
        </p:grpSpPr>
        <p:sp>
          <p:nvSpPr>
            <p:cNvPr id="4" name="Овал 3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Дуга 4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Дуга 5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142283" y="4067816"/>
            <a:ext cx="3154680" cy="3124200"/>
            <a:chOff x="-472440" y="1539240"/>
            <a:chExt cx="3642360" cy="3489960"/>
          </a:xfrm>
        </p:grpSpPr>
        <p:sp>
          <p:nvSpPr>
            <p:cNvPr id="9" name="Овал 8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Дуга 9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99516" y="1470635"/>
            <a:ext cx="3642360" cy="3489960"/>
            <a:chOff x="-472440" y="1539240"/>
            <a:chExt cx="3642360" cy="3489960"/>
          </a:xfrm>
        </p:grpSpPr>
        <p:sp>
          <p:nvSpPr>
            <p:cNvPr id="13" name="Овал 12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Дуга 13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Дуга 14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998120" y="3770636"/>
            <a:ext cx="3642360" cy="3489960"/>
            <a:chOff x="5998120" y="3770636"/>
            <a:chExt cx="3642360" cy="348996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998120" y="3770636"/>
              <a:ext cx="3642360" cy="3489960"/>
              <a:chOff x="-472440" y="1539240"/>
              <a:chExt cx="3642360" cy="3489960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502920" y="1539240"/>
                <a:ext cx="2667000" cy="2667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>
                <a:off x="-228600" y="1722120"/>
                <a:ext cx="2819400" cy="3124200"/>
              </a:xfrm>
              <a:prstGeom prst="arc">
                <a:avLst>
                  <a:gd name="adj1" fmla="val 16200000"/>
                  <a:gd name="adj2" fmla="val 190246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Дуга 18"/>
              <p:cNvSpPr/>
              <p:nvPr/>
            </p:nvSpPr>
            <p:spPr>
              <a:xfrm>
                <a:off x="-472440" y="1905000"/>
                <a:ext cx="2819400" cy="3124200"/>
              </a:xfrm>
              <a:prstGeom prst="arc">
                <a:avLst>
                  <a:gd name="adj1" fmla="val 16200000"/>
                  <a:gd name="adj2" fmla="val 165947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5-конечная звезда 19"/>
            <p:cNvSpPr/>
            <p:nvPr/>
          </p:nvSpPr>
          <p:spPr>
            <a:xfrm>
              <a:off x="7842160" y="4004310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5-конечная звезда 20"/>
            <p:cNvSpPr/>
            <p:nvPr/>
          </p:nvSpPr>
          <p:spPr>
            <a:xfrm>
              <a:off x="8344745" y="4311015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5-конечная звезда 21"/>
            <p:cNvSpPr/>
            <p:nvPr/>
          </p:nvSpPr>
          <p:spPr>
            <a:xfrm>
              <a:off x="8640985" y="4758690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5-конечная звезда 22"/>
            <p:cNvSpPr/>
            <p:nvPr/>
          </p:nvSpPr>
          <p:spPr>
            <a:xfrm>
              <a:off x="8801013" y="5274945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5-конечная звезда 23"/>
            <p:cNvSpPr/>
            <p:nvPr/>
          </p:nvSpPr>
          <p:spPr>
            <a:xfrm>
              <a:off x="8817520" y="5817238"/>
              <a:ext cx="179795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455929" y="2025656"/>
            <a:ext cx="3642360" cy="3489960"/>
            <a:chOff x="8306980" y="1934216"/>
            <a:chExt cx="3642360" cy="348996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8306980" y="1934216"/>
              <a:ext cx="3642360" cy="3489960"/>
              <a:chOff x="-472440" y="1539240"/>
              <a:chExt cx="3642360" cy="3489960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502920" y="1539240"/>
                <a:ext cx="2667000" cy="2667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Дуга 27"/>
              <p:cNvSpPr/>
              <p:nvPr/>
            </p:nvSpPr>
            <p:spPr>
              <a:xfrm>
                <a:off x="-228600" y="1722120"/>
                <a:ext cx="2819400" cy="3124200"/>
              </a:xfrm>
              <a:prstGeom prst="arc">
                <a:avLst>
                  <a:gd name="adj1" fmla="val 16200000"/>
                  <a:gd name="adj2" fmla="val 190246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Дуга 28"/>
              <p:cNvSpPr/>
              <p:nvPr/>
            </p:nvSpPr>
            <p:spPr>
              <a:xfrm>
                <a:off x="-472440" y="1905000"/>
                <a:ext cx="2819400" cy="3124200"/>
              </a:xfrm>
              <a:prstGeom prst="arc">
                <a:avLst>
                  <a:gd name="adj1" fmla="val 16200000"/>
                  <a:gd name="adj2" fmla="val 165947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" name="Дуга 29"/>
            <p:cNvSpPr/>
            <p:nvPr/>
          </p:nvSpPr>
          <p:spPr>
            <a:xfrm>
              <a:off x="8421448" y="2208536"/>
              <a:ext cx="2819400" cy="3124200"/>
            </a:xfrm>
            <a:prstGeom prst="arc">
              <a:avLst>
                <a:gd name="adj1" fmla="val 16200000"/>
                <a:gd name="adj2" fmla="val 174381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228774" y="451318"/>
            <a:ext cx="30682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loko" pitchFamily="50" charset="0"/>
              </a:rPr>
              <a:t>Этот мячик такого же размера и желтый, но с тремя полосками</a:t>
            </a:r>
            <a:endParaRPr lang="ru-RU" sz="3600" dirty="0">
              <a:solidFill>
                <a:srgbClr val="FF0000"/>
              </a:solidFill>
              <a:latin typeface="Moloko" pitchFamily="50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 rot="13741295" flipV="1">
            <a:off x="9913117" y="1178641"/>
            <a:ext cx="1477108" cy="564822"/>
          </a:xfrm>
          <a:custGeom>
            <a:avLst/>
            <a:gdLst>
              <a:gd name="connsiteX0" fmla="*/ 0 w 1477108"/>
              <a:gd name="connsiteY0" fmla="*/ 433804 h 457251"/>
              <a:gd name="connsiteX1" fmla="*/ 726831 w 1477108"/>
              <a:gd name="connsiteY1" fmla="*/ 51 h 457251"/>
              <a:gd name="connsiteX2" fmla="*/ 1477108 w 1477108"/>
              <a:gd name="connsiteY2" fmla="*/ 457251 h 4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7108" h="457251">
                <a:moveTo>
                  <a:pt x="0" y="433804"/>
                </a:moveTo>
                <a:cubicBezTo>
                  <a:pt x="240323" y="214973"/>
                  <a:pt x="480646" y="-3857"/>
                  <a:pt x="726831" y="51"/>
                </a:cubicBezTo>
                <a:cubicBezTo>
                  <a:pt x="973016" y="3959"/>
                  <a:pt x="1225062" y="230605"/>
                  <a:pt x="1477108" y="457251"/>
                </a:cubicBezTo>
              </a:path>
            </a:pathLst>
          </a:cu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8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572552" y="1127760"/>
            <a:ext cx="3642360" cy="3489960"/>
            <a:chOff x="-472440" y="1539240"/>
            <a:chExt cx="3642360" cy="3489960"/>
          </a:xfrm>
        </p:grpSpPr>
        <p:sp>
          <p:nvSpPr>
            <p:cNvPr id="4" name="Овал 3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Дуга 4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Дуга 5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142283" y="4067816"/>
            <a:ext cx="3154680" cy="3124200"/>
            <a:chOff x="-472440" y="1539240"/>
            <a:chExt cx="3642360" cy="3489960"/>
          </a:xfrm>
        </p:grpSpPr>
        <p:sp>
          <p:nvSpPr>
            <p:cNvPr id="9" name="Овал 8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Дуга 9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628183" y="245171"/>
            <a:ext cx="3642360" cy="3489960"/>
            <a:chOff x="-472440" y="1539240"/>
            <a:chExt cx="3642360" cy="3489960"/>
          </a:xfrm>
        </p:grpSpPr>
        <p:sp>
          <p:nvSpPr>
            <p:cNvPr id="13" name="Овал 12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Дуга 13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Дуга 14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998120" y="3770636"/>
            <a:ext cx="3642360" cy="3489960"/>
            <a:chOff x="5998120" y="3770636"/>
            <a:chExt cx="3642360" cy="348996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998120" y="3770636"/>
              <a:ext cx="3642360" cy="3489960"/>
              <a:chOff x="-472440" y="1539240"/>
              <a:chExt cx="3642360" cy="3489960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502920" y="1539240"/>
                <a:ext cx="2667000" cy="2667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>
                <a:off x="-228600" y="1722120"/>
                <a:ext cx="2819400" cy="3124200"/>
              </a:xfrm>
              <a:prstGeom prst="arc">
                <a:avLst>
                  <a:gd name="adj1" fmla="val 16200000"/>
                  <a:gd name="adj2" fmla="val 190246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Дуга 18"/>
              <p:cNvSpPr/>
              <p:nvPr/>
            </p:nvSpPr>
            <p:spPr>
              <a:xfrm>
                <a:off x="-472440" y="1905000"/>
                <a:ext cx="2819400" cy="3124200"/>
              </a:xfrm>
              <a:prstGeom prst="arc">
                <a:avLst>
                  <a:gd name="adj1" fmla="val 16200000"/>
                  <a:gd name="adj2" fmla="val 165947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5-конечная звезда 19"/>
            <p:cNvSpPr/>
            <p:nvPr/>
          </p:nvSpPr>
          <p:spPr>
            <a:xfrm>
              <a:off x="7842160" y="4004310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5-конечная звезда 20"/>
            <p:cNvSpPr/>
            <p:nvPr/>
          </p:nvSpPr>
          <p:spPr>
            <a:xfrm>
              <a:off x="8344745" y="4311015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5-конечная звезда 21"/>
            <p:cNvSpPr/>
            <p:nvPr/>
          </p:nvSpPr>
          <p:spPr>
            <a:xfrm>
              <a:off x="8640985" y="4758690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5-конечная звезда 22"/>
            <p:cNvSpPr/>
            <p:nvPr/>
          </p:nvSpPr>
          <p:spPr>
            <a:xfrm>
              <a:off x="8801013" y="5274945"/>
              <a:ext cx="24384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5-конечная звезда 23"/>
            <p:cNvSpPr/>
            <p:nvPr/>
          </p:nvSpPr>
          <p:spPr>
            <a:xfrm>
              <a:off x="8817520" y="5817238"/>
              <a:ext cx="179795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861226" y="657498"/>
            <a:ext cx="3642360" cy="3489960"/>
            <a:chOff x="8306980" y="1934216"/>
            <a:chExt cx="3642360" cy="348996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8306980" y="1934216"/>
              <a:ext cx="3642360" cy="3489960"/>
              <a:chOff x="-472440" y="1539240"/>
              <a:chExt cx="3642360" cy="3489960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502920" y="1539240"/>
                <a:ext cx="2667000" cy="2667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Дуга 27"/>
              <p:cNvSpPr/>
              <p:nvPr/>
            </p:nvSpPr>
            <p:spPr>
              <a:xfrm>
                <a:off x="-228600" y="1722120"/>
                <a:ext cx="2819400" cy="3124200"/>
              </a:xfrm>
              <a:prstGeom prst="arc">
                <a:avLst>
                  <a:gd name="adj1" fmla="val 16200000"/>
                  <a:gd name="adj2" fmla="val 190246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Дуга 28"/>
              <p:cNvSpPr/>
              <p:nvPr/>
            </p:nvSpPr>
            <p:spPr>
              <a:xfrm>
                <a:off x="-472440" y="1905000"/>
                <a:ext cx="2819400" cy="3124200"/>
              </a:xfrm>
              <a:prstGeom prst="arc">
                <a:avLst>
                  <a:gd name="adj1" fmla="val 16200000"/>
                  <a:gd name="adj2" fmla="val 165947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" name="Дуга 29"/>
            <p:cNvSpPr/>
            <p:nvPr/>
          </p:nvSpPr>
          <p:spPr>
            <a:xfrm>
              <a:off x="8421448" y="2208536"/>
              <a:ext cx="2819400" cy="3124200"/>
            </a:xfrm>
            <a:prstGeom prst="arc">
              <a:avLst>
                <a:gd name="adj1" fmla="val 16200000"/>
                <a:gd name="adj2" fmla="val 174381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341976" y="2964082"/>
            <a:ext cx="30682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loko" pitchFamily="50" charset="0"/>
              </a:rPr>
              <a:t>Этот мячик такого же размера и желтый и с двумя полосками, но со звездочками</a:t>
            </a:r>
            <a:endParaRPr lang="ru-RU" sz="3600" dirty="0">
              <a:solidFill>
                <a:srgbClr val="FF0000"/>
              </a:solidFill>
              <a:latin typeface="Moloko" pitchFamily="50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 rot="10800000" flipV="1">
            <a:off x="6989475" y="3603636"/>
            <a:ext cx="1132929" cy="229828"/>
          </a:xfrm>
          <a:custGeom>
            <a:avLst/>
            <a:gdLst>
              <a:gd name="connsiteX0" fmla="*/ 0 w 1477108"/>
              <a:gd name="connsiteY0" fmla="*/ 433804 h 457251"/>
              <a:gd name="connsiteX1" fmla="*/ 726831 w 1477108"/>
              <a:gd name="connsiteY1" fmla="*/ 51 h 457251"/>
              <a:gd name="connsiteX2" fmla="*/ 1477108 w 1477108"/>
              <a:gd name="connsiteY2" fmla="*/ 457251 h 4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7108" h="457251">
                <a:moveTo>
                  <a:pt x="0" y="433804"/>
                </a:moveTo>
                <a:cubicBezTo>
                  <a:pt x="240323" y="214973"/>
                  <a:pt x="480646" y="-3857"/>
                  <a:pt x="726831" y="51"/>
                </a:cubicBezTo>
                <a:cubicBezTo>
                  <a:pt x="973016" y="3959"/>
                  <a:pt x="1225062" y="230605"/>
                  <a:pt x="1477108" y="457251"/>
                </a:cubicBezTo>
              </a:path>
            </a:pathLst>
          </a:cu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18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572552" y="1127760"/>
            <a:ext cx="3642360" cy="3489960"/>
            <a:chOff x="-472440" y="1539240"/>
            <a:chExt cx="3642360" cy="3489960"/>
          </a:xfrm>
        </p:grpSpPr>
        <p:sp>
          <p:nvSpPr>
            <p:cNvPr id="4" name="Овал 3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Дуга 4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Дуга 5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142283" y="4067816"/>
            <a:ext cx="3154680" cy="3124200"/>
            <a:chOff x="-472440" y="1539240"/>
            <a:chExt cx="3642360" cy="3489960"/>
          </a:xfrm>
        </p:grpSpPr>
        <p:sp>
          <p:nvSpPr>
            <p:cNvPr id="9" name="Овал 8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Дуга 9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55255" y="2139956"/>
            <a:ext cx="3642360" cy="3489960"/>
            <a:chOff x="-472440" y="1539240"/>
            <a:chExt cx="3642360" cy="3489960"/>
          </a:xfrm>
        </p:grpSpPr>
        <p:sp>
          <p:nvSpPr>
            <p:cNvPr id="13" name="Овал 12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Дуга 13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Дуга 14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998120" y="3770636"/>
            <a:ext cx="3642360" cy="3489960"/>
            <a:chOff x="-472440" y="1539240"/>
            <a:chExt cx="3642360" cy="3489960"/>
          </a:xfrm>
        </p:grpSpPr>
        <p:sp>
          <p:nvSpPr>
            <p:cNvPr id="17" name="Овал 16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Дуга 17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Дуга 18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5-конечная звезда 19"/>
          <p:cNvSpPr/>
          <p:nvPr/>
        </p:nvSpPr>
        <p:spPr>
          <a:xfrm>
            <a:off x="7842160" y="4004310"/>
            <a:ext cx="243840" cy="2095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8344745" y="4311015"/>
            <a:ext cx="243840" cy="2095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8640985" y="4758690"/>
            <a:ext cx="243840" cy="2095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8801013" y="5274945"/>
            <a:ext cx="243840" cy="2095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8817520" y="5817238"/>
            <a:ext cx="179795" cy="2095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8306980" y="1934216"/>
            <a:ext cx="3642360" cy="3489960"/>
            <a:chOff x="-472440" y="1539240"/>
            <a:chExt cx="3642360" cy="3489960"/>
          </a:xfrm>
        </p:grpSpPr>
        <p:sp>
          <p:nvSpPr>
            <p:cNvPr id="27" name="Овал 26"/>
            <p:cNvSpPr/>
            <p:nvPr/>
          </p:nvSpPr>
          <p:spPr>
            <a:xfrm>
              <a:off x="502920" y="1539240"/>
              <a:ext cx="2667000" cy="2667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Дуга 27"/>
            <p:cNvSpPr/>
            <p:nvPr/>
          </p:nvSpPr>
          <p:spPr>
            <a:xfrm>
              <a:off x="-228600" y="1722120"/>
              <a:ext cx="2819400" cy="3124200"/>
            </a:xfrm>
            <a:prstGeom prst="arc">
              <a:avLst>
                <a:gd name="adj1" fmla="val 16200000"/>
                <a:gd name="adj2" fmla="val 19024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Дуга 28"/>
            <p:cNvSpPr/>
            <p:nvPr/>
          </p:nvSpPr>
          <p:spPr>
            <a:xfrm>
              <a:off x="-472440" y="1905000"/>
              <a:ext cx="2819400" cy="3124200"/>
            </a:xfrm>
            <a:prstGeom prst="arc">
              <a:avLst>
                <a:gd name="adj1" fmla="val 16200000"/>
                <a:gd name="adj2" fmla="val 16594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Дуга 29"/>
          <p:cNvSpPr/>
          <p:nvPr/>
        </p:nvSpPr>
        <p:spPr>
          <a:xfrm>
            <a:off x="8421448" y="2208536"/>
            <a:ext cx="2819400" cy="3124200"/>
          </a:xfrm>
          <a:prstGeom prst="arc">
            <a:avLst>
              <a:gd name="adj1" fmla="val 16200000"/>
              <a:gd name="adj2" fmla="val 17438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716608" y="136068"/>
            <a:ext cx="52004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Moloko" pitchFamily="50" charset="0"/>
              </a:rPr>
              <a:t>Они всЕ лишние!</a:t>
            </a:r>
            <a:endParaRPr lang="ru-RU" sz="8000" dirty="0">
              <a:solidFill>
                <a:srgbClr val="FF0000"/>
              </a:solidFill>
              <a:latin typeface="Molok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6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АБСТРАКЦИЯ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форма познания, основанная на мысленном выделении существенных свойств и связей предмета и отвлечении от других, частных его свойств и связей. Абстракцией называется также и результат абстрагирования.</a:t>
            </a:r>
          </a:p>
          <a:p>
            <a:pPr marL="0" indent="0" algn="just">
              <a:buNone/>
            </a:pPr>
            <a:r>
              <a:rPr lang="ru-RU" sz="36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Абстрагирование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отвлечение в процессе познания от несущественных, закономерных признаков.</a:t>
            </a:r>
          </a:p>
        </p:txBody>
      </p:sp>
    </p:spTree>
    <p:extLst>
      <p:ext uri="{BB962C8B-B14F-4D97-AF65-F5344CB8AC3E}">
        <p14:creationId xmlns:p14="http://schemas.microsoft.com/office/powerpoint/2010/main" val="6560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СИНТЕЗ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945" y="1825625"/>
            <a:ext cx="10515600" cy="4351338"/>
          </a:xfrm>
        </p:spPr>
        <p:txBody>
          <a:bodyPr/>
          <a:lstStyle/>
          <a:p>
            <a:pPr marL="0" indent="898525" algn="just">
              <a:buNone/>
            </a:pPr>
            <a:r>
              <a:rPr lang="ru-RU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логический прием, состоящий в расчленении (практическом или мысленном) предмета на составные части, в выделении признаков, свойств предмета, в выделении группы объектов по определенному признаку (Например, при знакомстве детей с растениями им предлагают показать его части (ветки, листья, корни, стебель и т.д.).</a:t>
            </a:r>
          </a:p>
          <a:p>
            <a:pPr marL="0" indent="898525" algn="just">
              <a:buNone/>
            </a:pPr>
            <a:r>
              <a:rPr lang="ru-RU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Синтез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логический прием, состоящий в соединении (практическом или мысленном) в единое целое частей предмета или его признаков, полученных в процессе анализа.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НА ЧТО Это ПОХОЖЕ?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2052" name="Picture 4" descr="развитие мышления у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5" y="1992656"/>
            <a:ext cx="10872609" cy="24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6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азвитие мышления у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7" y="396612"/>
            <a:ext cx="10872609" cy="24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 rot="11494788">
            <a:off x="1466031" y="2529450"/>
            <a:ext cx="5634189" cy="2344189"/>
          </a:xfrm>
          <a:custGeom>
            <a:avLst/>
            <a:gdLst>
              <a:gd name="connsiteX0" fmla="*/ 367120 w 2794436"/>
              <a:gd name="connsiteY0" fmla="*/ 0 h 2344189"/>
              <a:gd name="connsiteX1" fmla="*/ 200865 w 2794436"/>
              <a:gd name="connsiteY1" fmla="*/ 1479666 h 2344189"/>
              <a:gd name="connsiteX2" fmla="*/ 2794436 w 2794436"/>
              <a:gd name="connsiteY2" fmla="*/ 2344189 h 234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436" h="2344189">
                <a:moveTo>
                  <a:pt x="367120" y="0"/>
                </a:moveTo>
                <a:cubicBezTo>
                  <a:pt x="81716" y="544484"/>
                  <a:pt x="-203688" y="1088968"/>
                  <a:pt x="200865" y="1479666"/>
                </a:cubicBezTo>
                <a:cubicBezTo>
                  <a:pt x="605418" y="1870364"/>
                  <a:pt x="1699927" y="2107276"/>
                  <a:pt x="2794436" y="2344189"/>
                </a:cubicBezTo>
              </a:path>
            </a:pathLst>
          </a:cu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5691" y="516988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Например, это похоже на радугу!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56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азвитие мышления у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7" y="396612"/>
            <a:ext cx="10872609" cy="24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9931" y="2360179"/>
            <a:ext cx="3700549" cy="1397174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Радуга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97" y="722569"/>
            <a:ext cx="1446415" cy="144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1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азвитие мышления у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7" y="396612"/>
            <a:ext cx="10872609" cy="24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9931" y="2360179"/>
            <a:ext cx="3700549" cy="1397174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Радуга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97" y="722569"/>
            <a:ext cx="1446415" cy="144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35718" y="3757353"/>
            <a:ext cx="3700549" cy="1710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А ещё....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3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азвитие мышления у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7" y="396612"/>
            <a:ext cx="10872609" cy="24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9931" y="2360179"/>
            <a:ext cx="3700549" cy="1397174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Радуга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87148" y="5288658"/>
            <a:ext cx="4908776" cy="1710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rgbClr val="FF0000"/>
                </a:solidFill>
                <a:latin typeface="Moloko" pitchFamily="50" charset="0"/>
              </a:rPr>
              <a:t>Солнце на закате....</a:t>
            </a:r>
            <a:endParaRPr lang="ru-RU" sz="54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2757" t="38202" r="30152" b="50000"/>
          <a:stretch/>
        </p:blipFill>
        <p:spPr>
          <a:xfrm>
            <a:off x="901237" y="3787357"/>
            <a:ext cx="2177936" cy="2038322"/>
          </a:xfrm>
          <a:prstGeom prst="rect">
            <a:avLst/>
          </a:prstGeom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97" y="722569"/>
            <a:ext cx="1446415" cy="144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5" y="4132551"/>
            <a:ext cx="2570198" cy="171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3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азвитие мышления у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7" y="396612"/>
            <a:ext cx="10872609" cy="24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9931" y="2360179"/>
            <a:ext cx="3700549" cy="1397174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Радуга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87148" y="5288658"/>
            <a:ext cx="4908776" cy="1710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rgbClr val="FF0000"/>
                </a:solidFill>
                <a:latin typeface="Moloko" pitchFamily="50" charset="0"/>
              </a:rPr>
              <a:t>Солнце на закате....</a:t>
            </a:r>
            <a:endParaRPr lang="ru-RU" sz="54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2757" t="38202" r="30152" b="50000"/>
          <a:stretch/>
        </p:blipFill>
        <p:spPr>
          <a:xfrm>
            <a:off x="901237" y="3787357"/>
            <a:ext cx="2177936" cy="2038322"/>
          </a:xfrm>
          <a:prstGeom prst="rect">
            <a:avLst/>
          </a:prstGeom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97" y="722569"/>
            <a:ext cx="1446415" cy="144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5" y="4132551"/>
            <a:ext cx="2570198" cy="171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079173" y="2368635"/>
            <a:ext cx="3700549" cy="1397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морковь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32" b="94809" l="86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015">
            <a:off x="4051762" y="568746"/>
            <a:ext cx="2218434" cy="162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0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азвитие мышления у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7" y="396612"/>
            <a:ext cx="10872609" cy="24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9931" y="2360179"/>
            <a:ext cx="3700549" cy="1397174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Радуга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87148" y="5288658"/>
            <a:ext cx="4908776" cy="1710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rgbClr val="FF0000"/>
                </a:solidFill>
                <a:latin typeface="Moloko" pitchFamily="50" charset="0"/>
              </a:rPr>
              <a:t>Солнце на закате....</a:t>
            </a:r>
            <a:endParaRPr lang="ru-RU" sz="54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2757" t="38202" r="30152" b="50000"/>
          <a:stretch/>
        </p:blipFill>
        <p:spPr>
          <a:xfrm>
            <a:off x="901237" y="3787357"/>
            <a:ext cx="2177936" cy="2038322"/>
          </a:xfrm>
          <a:prstGeom prst="rect">
            <a:avLst/>
          </a:prstGeom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97" y="722569"/>
            <a:ext cx="1446415" cy="144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5" y="4132551"/>
            <a:ext cx="2570198" cy="171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079173" y="2368635"/>
            <a:ext cx="3700549" cy="1397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морковь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32" b="94809" l="86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015">
            <a:off x="4051762" y="568746"/>
            <a:ext cx="2218434" cy="162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/>
          <a:srcRect l="71922" t="47530" r="21828" b="41544"/>
          <a:stretch/>
        </p:blipFill>
        <p:spPr>
          <a:xfrm>
            <a:off x="3840480" y="3841263"/>
            <a:ext cx="1950720" cy="1918210"/>
          </a:xfrm>
          <a:prstGeom prst="rect">
            <a:avLst/>
          </a:prstGeom>
        </p:spPr>
      </p:pic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27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04" b="65817"/>
          <a:stretch/>
        </p:blipFill>
        <p:spPr bwMode="auto">
          <a:xfrm flipH="1">
            <a:off x="3771598" y="3818215"/>
            <a:ext cx="2496407" cy="184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706591" y="5268715"/>
            <a:ext cx="4908776" cy="1710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rgbClr val="FF0000"/>
                </a:solidFill>
                <a:latin typeface="Moloko" pitchFamily="50" charset="0"/>
              </a:rPr>
              <a:t>Клюв дятла</a:t>
            </a:r>
            <a:endParaRPr lang="ru-RU" sz="5400" dirty="0">
              <a:solidFill>
                <a:srgbClr val="FF0000"/>
              </a:solidFill>
              <a:latin typeface="Molok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2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азвитие мышления у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7" y="396612"/>
            <a:ext cx="10872609" cy="24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9931" y="2360179"/>
            <a:ext cx="3700549" cy="1397174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Радуга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87148" y="5288658"/>
            <a:ext cx="4908776" cy="1710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rgbClr val="FF0000"/>
                </a:solidFill>
                <a:latin typeface="Moloko" pitchFamily="50" charset="0"/>
              </a:rPr>
              <a:t>Солнце на закате....</a:t>
            </a:r>
            <a:endParaRPr lang="ru-RU" sz="54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2757" t="38202" r="30152" b="50000"/>
          <a:stretch/>
        </p:blipFill>
        <p:spPr>
          <a:xfrm>
            <a:off x="901237" y="3787357"/>
            <a:ext cx="2177936" cy="2038322"/>
          </a:xfrm>
          <a:prstGeom prst="rect">
            <a:avLst/>
          </a:prstGeom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97" y="722569"/>
            <a:ext cx="1446415" cy="144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5" y="4132551"/>
            <a:ext cx="2570198" cy="171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079173" y="2368635"/>
            <a:ext cx="3700549" cy="1397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морковь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32" b="94809" l="86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015">
            <a:off x="4051762" y="568746"/>
            <a:ext cx="2218434" cy="162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/>
          <a:srcRect l="71922" t="47530" r="21828" b="41544"/>
          <a:stretch/>
        </p:blipFill>
        <p:spPr>
          <a:xfrm>
            <a:off x="3840480" y="3841263"/>
            <a:ext cx="1950720" cy="1918210"/>
          </a:xfrm>
          <a:prstGeom prst="rect">
            <a:avLst/>
          </a:prstGeom>
        </p:spPr>
      </p:pic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27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04" b="65817"/>
          <a:stretch/>
        </p:blipFill>
        <p:spPr bwMode="auto">
          <a:xfrm flipH="1">
            <a:off x="3771598" y="3818215"/>
            <a:ext cx="2496407" cy="184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706591" y="5268715"/>
            <a:ext cx="4908776" cy="1710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rgbClr val="FF0000"/>
                </a:solidFill>
                <a:latin typeface="Moloko" pitchFamily="50" charset="0"/>
              </a:rPr>
              <a:t>Клюв дятла</a:t>
            </a:r>
            <a:endParaRPr lang="ru-RU" sz="54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83" b="97300" l="0" r="97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904" flipH="1">
            <a:off x="6873347" y="348776"/>
            <a:ext cx="1550322" cy="212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855456" y="2351448"/>
            <a:ext cx="3700549" cy="1397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груша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азвитие мышления у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7" y="396612"/>
            <a:ext cx="10872609" cy="24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9931" y="2360179"/>
            <a:ext cx="3700549" cy="1397174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Радуга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87148" y="5288658"/>
            <a:ext cx="4908776" cy="1710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rgbClr val="FF0000"/>
                </a:solidFill>
                <a:latin typeface="Moloko" pitchFamily="50" charset="0"/>
              </a:rPr>
              <a:t>Солнце на закате....</a:t>
            </a:r>
            <a:endParaRPr lang="ru-RU" sz="54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2757" t="38202" r="30152" b="50000"/>
          <a:stretch/>
        </p:blipFill>
        <p:spPr>
          <a:xfrm>
            <a:off x="901237" y="3787357"/>
            <a:ext cx="2177936" cy="2038322"/>
          </a:xfrm>
          <a:prstGeom prst="rect">
            <a:avLst/>
          </a:prstGeom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97" y="722569"/>
            <a:ext cx="1446415" cy="144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5" y="4132551"/>
            <a:ext cx="2570198" cy="171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079173" y="2368635"/>
            <a:ext cx="3700549" cy="1397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морковь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32" b="94809" l="86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015">
            <a:off x="4051762" y="568746"/>
            <a:ext cx="2218434" cy="162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/>
          <a:srcRect l="71922" t="47530" r="21828" b="41544"/>
          <a:stretch/>
        </p:blipFill>
        <p:spPr>
          <a:xfrm>
            <a:off x="3840480" y="3841263"/>
            <a:ext cx="1950720" cy="1918210"/>
          </a:xfrm>
          <a:prstGeom prst="rect">
            <a:avLst/>
          </a:prstGeom>
        </p:spPr>
      </p:pic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27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04" b="65817"/>
          <a:stretch/>
        </p:blipFill>
        <p:spPr bwMode="auto">
          <a:xfrm flipH="1">
            <a:off x="3771598" y="3818215"/>
            <a:ext cx="2496407" cy="184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706591" y="5268715"/>
            <a:ext cx="4908776" cy="1710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rgbClr val="FF0000"/>
                </a:solidFill>
                <a:latin typeface="Moloko" pitchFamily="50" charset="0"/>
              </a:rPr>
              <a:t>Клюв дятла</a:t>
            </a:r>
            <a:endParaRPr lang="ru-RU" sz="54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83" b="97300" l="0" r="97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904" flipH="1">
            <a:off x="6873347" y="348776"/>
            <a:ext cx="1550322" cy="212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855456" y="2351448"/>
            <a:ext cx="3700549" cy="1397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груша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15" name="Picture 4" descr="развитие мышления у детей дошкольного возрас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6" t="8098" r="27048" b="10137"/>
          <a:stretch/>
        </p:blipFill>
        <p:spPr bwMode="auto">
          <a:xfrm>
            <a:off x="6779722" y="3832532"/>
            <a:ext cx="19240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577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84734">
            <a:off x="6536732" y="3684307"/>
            <a:ext cx="2400958" cy="24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5217923" y="5248772"/>
            <a:ext cx="4908776" cy="1710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rgbClr val="FF0000"/>
                </a:solidFill>
                <a:latin typeface="Moloko" pitchFamily="50" charset="0"/>
              </a:rPr>
              <a:t>лампочка</a:t>
            </a:r>
            <a:endParaRPr lang="ru-RU" sz="5400" dirty="0">
              <a:solidFill>
                <a:srgbClr val="FF0000"/>
              </a:solidFill>
              <a:latin typeface="Molok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6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азвитие мышления у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7" y="396612"/>
            <a:ext cx="10872609" cy="24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9931" y="2360179"/>
            <a:ext cx="3700549" cy="1397174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Радуга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87148" y="5288658"/>
            <a:ext cx="4908776" cy="1710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rgbClr val="FF0000"/>
                </a:solidFill>
                <a:latin typeface="Moloko" pitchFamily="50" charset="0"/>
              </a:rPr>
              <a:t>Солнце на закате....</a:t>
            </a:r>
            <a:endParaRPr lang="ru-RU" sz="54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2757" t="38202" r="30152" b="50000"/>
          <a:stretch/>
        </p:blipFill>
        <p:spPr>
          <a:xfrm>
            <a:off x="901237" y="3787357"/>
            <a:ext cx="2177936" cy="2038322"/>
          </a:xfrm>
          <a:prstGeom prst="rect">
            <a:avLst/>
          </a:prstGeom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97" y="722569"/>
            <a:ext cx="1446415" cy="144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5" y="4132551"/>
            <a:ext cx="2570198" cy="171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079173" y="2368635"/>
            <a:ext cx="3700549" cy="1397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морковь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32" b="94809" l="86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015">
            <a:off x="4051762" y="568746"/>
            <a:ext cx="2218434" cy="162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/>
          <a:srcRect l="71922" t="47530" r="21828" b="41544"/>
          <a:stretch/>
        </p:blipFill>
        <p:spPr>
          <a:xfrm>
            <a:off x="3840480" y="3841263"/>
            <a:ext cx="1950720" cy="1918210"/>
          </a:xfrm>
          <a:prstGeom prst="rect">
            <a:avLst/>
          </a:prstGeom>
        </p:spPr>
      </p:pic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27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04" b="65817"/>
          <a:stretch/>
        </p:blipFill>
        <p:spPr bwMode="auto">
          <a:xfrm flipH="1">
            <a:off x="3771598" y="3818215"/>
            <a:ext cx="2496407" cy="184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706591" y="5268715"/>
            <a:ext cx="4908776" cy="1710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rgbClr val="FF0000"/>
                </a:solidFill>
                <a:latin typeface="Moloko" pitchFamily="50" charset="0"/>
              </a:rPr>
              <a:t>Клюв дятла</a:t>
            </a:r>
            <a:endParaRPr lang="ru-RU" sz="54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83" b="97300" l="0" r="97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904" flipH="1">
            <a:off x="6873347" y="348776"/>
            <a:ext cx="1550322" cy="212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855456" y="2351448"/>
            <a:ext cx="3700549" cy="1397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груша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15" name="Picture 4" descr="развитие мышления у детей дошкольного возрас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6" t="8098" r="27048" b="10137"/>
          <a:stretch/>
        </p:blipFill>
        <p:spPr bwMode="auto">
          <a:xfrm>
            <a:off x="6779722" y="3832532"/>
            <a:ext cx="19240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577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84734">
            <a:off x="6536732" y="3684307"/>
            <a:ext cx="2400958" cy="24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5217923" y="5248772"/>
            <a:ext cx="4908776" cy="1710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rgbClr val="FF0000"/>
                </a:solidFill>
                <a:latin typeface="Moloko" pitchFamily="50" charset="0"/>
              </a:rPr>
              <a:t>лампочка</a:t>
            </a:r>
            <a:endParaRPr lang="ru-RU" sz="5400" dirty="0">
              <a:solidFill>
                <a:srgbClr val="FF0000"/>
              </a:solidFill>
              <a:latin typeface="Moloko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53600" y="914400"/>
            <a:ext cx="1524000" cy="1370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2" name="Picture 4" descr="Picture background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9" b="94888" l="5911" r="98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3994">
            <a:off x="9554116" y="558190"/>
            <a:ext cx="1941713" cy="19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8631739" y="2308232"/>
            <a:ext cx="3700549" cy="1397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змея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038" b="94369" l="7904" r="19843">
                        <a14:foregroundMark x1="9417" y1="88225" x2="9249" y2="90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28" t="72090" r="80225" b="4513"/>
          <a:stretch/>
        </p:blipFill>
        <p:spPr>
          <a:xfrm>
            <a:off x="3247398" y="1903623"/>
            <a:ext cx="5731498" cy="3916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3327" y="75414"/>
            <a:ext cx="94596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loko" pitchFamily="50" charset="0"/>
              </a:rPr>
              <a:t>ИЗ КАКИХ ЧАСТЕЙ СОСТОИТ ГРУЗОВИК?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ko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3508" y="1029521"/>
            <a:ext cx="1579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анализ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азвитие мышления у детей дошкольного возра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7" y="396612"/>
            <a:ext cx="10872609" cy="24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9931" y="2360179"/>
            <a:ext cx="3700549" cy="1397174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Радуга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87148" y="5288658"/>
            <a:ext cx="4908776" cy="1710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rgbClr val="FF0000"/>
                </a:solidFill>
                <a:latin typeface="Moloko" pitchFamily="50" charset="0"/>
              </a:rPr>
              <a:t>Солнце на закате....</a:t>
            </a:r>
            <a:endParaRPr lang="ru-RU" sz="54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2757" t="38202" r="30152" b="50000"/>
          <a:stretch/>
        </p:blipFill>
        <p:spPr>
          <a:xfrm>
            <a:off x="901237" y="3787357"/>
            <a:ext cx="2177936" cy="2038322"/>
          </a:xfrm>
          <a:prstGeom prst="rect">
            <a:avLst/>
          </a:prstGeom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97" y="722569"/>
            <a:ext cx="1446415" cy="144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5" y="4132551"/>
            <a:ext cx="2570198" cy="171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079173" y="2368635"/>
            <a:ext cx="3700549" cy="1397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морковь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32" b="94809" l="86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015">
            <a:off x="4051762" y="568746"/>
            <a:ext cx="2218434" cy="162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/>
          <a:srcRect l="71922" t="47530" r="21828" b="41544"/>
          <a:stretch/>
        </p:blipFill>
        <p:spPr>
          <a:xfrm>
            <a:off x="3840480" y="3841263"/>
            <a:ext cx="1950720" cy="1918210"/>
          </a:xfrm>
          <a:prstGeom prst="rect">
            <a:avLst/>
          </a:prstGeom>
        </p:spPr>
      </p:pic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27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04" b="65817"/>
          <a:stretch/>
        </p:blipFill>
        <p:spPr bwMode="auto">
          <a:xfrm flipH="1">
            <a:off x="3771598" y="3818215"/>
            <a:ext cx="2496407" cy="184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706591" y="5268715"/>
            <a:ext cx="4908776" cy="1710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rgbClr val="FF0000"/>
                </a:solidFill>
                <a:latin typeface="Moloko" pitchFamily="50" charset="0"/>
              </a:rPr>
              <a:t>Клюв дятла</a:t>
            </a:r>
            <a:endParaRPr lang="ru-RU" sz="54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83" b="97300" l="0" r="97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904" flipH="1">
            <a:off x="6873347" y="348776"/>
            <a:ext cx="1550322" cy="212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855456" y="2351448"/>
            <a:ext cx="3700549" cy="1397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груша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15" name="Picture 4" descr="развитие мышления у детей дошкольного возрас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6" t="8098" r="27048" b="10137"/>
          <a:stretch/>
        </p:blipFill>
        <p:spPr bwMode="auto">
          <a:xfrm>
            <a:off x="6779722" y="3832532"/>
            <a:ext cx="19240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577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84734">
            <a:off x="6536732" y="3684307"/>
            <a:ext cx="2400958" cy="24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5217923" y="5248772"/>
            <a:ext cx="4908776" cy="1710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rgbClr val="FF0000"/>
                </a:solidFill>
                <a:latin typeface="Moloko" pitchFamily="50" charset="0"/>
              </a:rPr>
              <a:t>лампочка</a:t>
            </a:r>
            <a:endParaRPr lang="ru-RU" sz="5400" dirty="0">
              <a:solidFill>
                <a:srgbClr val="FF0000"/>
              </a:solidFill>
              <a:latin typeface="Moloko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53600" y="914400"/>
            <a:ext cx="1524000" cy="1370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2" name="Picture 4" descr="Picture background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9" b="94888" l="5911" r="98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3994">
            <a:off x="9554116" y="558190"/>
            <a:ext cx="1941713" cy="19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8631739" y="2308232"/>
            <a:ext cx="3700549" cy="1397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800" dirty="0" smtClean="0">
                <a:solidFill>
                  <a:srgbClr val="FF0000"/>
                </a:solidFill>
                <a:latin typeface="Moloko" pitchFamily="50" charset="0"/>
              </a:rPr>
              <a:t>змея</a:t>
            </a:r>
            <a:endParaRPr lang="ru-RU" sz="88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21" name="Picture 4" descr="развитие мышления у детей дошкольного возрас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2" t="5761" r="1589" b="9358"/>
          <a:stretch/>
        </p:blipFill>
        <p:spPr bwMode="auto">
          <a:xfrm>
            <a:off x="9581997" y="3794431"/>
            <a:ext cx="1885950" cy="2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618" l="4625" r="100000">
                        <a14:foregroundMark x1="33000" y1="65267" x2="82625" y2="88359"/>
                        <a14:foregroundMark x1="28375" y1="44656" x2="83500" y2="74427"/>
                        <a14:foregroundMark x1="31125" y1="92939" x2="93625" y2="92939"/>
                        <a14:foregroundMark x1="22875" y1="38931" x2="21125" y2="94084"/>
                        <a14:foregroundMark x1="88125" y1="41221" x2="90875" y2="91794"/>
                        <a14:foregroundMark x1="40375" y1="37786" x2="42250" y2="61832"/>
                        <a14:foregroundMark x1="24750" y1="50382" x2="32125" y2="77863"/>
                        <a14:foregroundMark x1="19250" y1="21756" x2="19250" y2="57252"/>
                        <a14:foregroundMark x1="86250" y1="44656" x2="79750" y2="88359"/>
                        <a14:foregroundMark x1="89875" y1="59542" x2="90875" y2="91794"/>
                        <a14:foregroundMark x1="92625" y1="91794" x2="28375" y2="80153"/>
                        <a14:foregroundMark x1="44000" y1="83588" x2="22000" y2="80153"/>
                        <a14:foregroundMark x1="25000" y1="9924" x2="46500" y2="31489"/>
                        <a14:foregroundMark x1="8625" y1="19466" x2="33750" y2="8588"/>
                        <a14:foregroundMark x1="34875" y1="10687" x2="49625" y2="20992"/>
                        <a14:foregroundMark x1="24250" y1="19466" x2="34875" y2="28435"/>
                        <a14:foregroundMark x1="97375" y1="8206" x2="76125" y2="21947"/>
                        <a14:foregroundMark x1="96750" y1="10687" x2="97000" y2="31870"/>
                        <a14:foregroundMark x1="44750" y1="60115" x2="64625" y2="68893"/>
                        <a14:foregroundMark x1="96750" y1="58015" x2="92250" y2="70992"/>
                        <a14:foregroundMark x1="97625" y1="85115" x2="97625" y2="90840"/>
                        <a14:foregroundMark x1="96750" y1="81679" x2="88625" y2="87977"/>
                        <a14:foregroundMark x1="19625" y1="85115" x2="39375" y2="88359"/>
                        <a14:foregroundMark x1="5875" y1="85878" x2="37125" y2="99237"/>
                        <a14:foregroundMark x1="15125" y1="90458" x2="16625" y2="97519"/>
                        <a14:foregroundMark x1="11750" y1="37214" x2="20000" y2="48855"/>
                        <a14:foregroundMark x1="17750" y1="40076" x2="15500" y2="57252"/>
                        <a14:foregroundMark x1="16875" y1="89504" x2="14625" y2="99618"/>
                        <a14:backgroundMark x1="77875" y1="3626" x2="55875" y2="7252"/>
                        <a14:backgroundMark x1="50750" y1="5725" x2="40250" y2="763"/>
                        <a14:backgroundMark x1="87750" y1="6107" x2="99625" y2="191"/>
                        <a14:backgroundMark x1="26750" y1="2863" x2="6625" y2="5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61" r="-22120"/>
          <a:stretch/>
        </p:blipFill>
        <p:spPr bwMode="auto">
          <a:xfrm>
            <a:off x="9620250" y="4077739"/>
            <a:ext cx="2230872" cy="16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8516960" y="5323058"/>
            <a:ext cx="3700549" cy="1397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 smtClean="0">
                <a:solidFill>
                  <a:srgbClr val="FF0000"/>
                </a:solidFill>
                <a:latin typeface="Moloko" pitchFamily="50" charset="0"/>
              </a:rPr>
              <a:t>волна</a:t>
            </a:r>
            <a:endParaRPr lang="ru-RU" sz="6000" dirty="0">
              <a:solidFill>
                <a:srgbClr val="FF0000"/>
              </a:solidFill>
              <a:latin typeface="Molok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4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мыслительная деятельность, в процессе которой изучаемые объекты организуются в определенную систему, на основе выбранного принципа. К систематизации приводят классификация, установление причинно-следственных отношений, выделение основных единиц материала, что позволяет рассматривать конкретный объект как часть целой системы. Систематизации предшествуют анализ, синтез, обобщение, сравнение.</a:t>
            </a:r>
          </a:p>
        </p:txBody>
      </p:sp>
    </p:spTree>
    <p:extLst>
      <p:ext uri="{BB962C8B-B14F-4D97-AF65-F5344CB8AC3E}">
        <p14:creationId xmlns:p14="http://schemas.microsoft.com/office/powerpoint/2010/main" val="5413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ДОРИСУЙ ПРЕДМЕТЫ ТАК, ЧТОБЫ ОНИ СТАЛИ ОДИНАКОВЫМИ!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2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151203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43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5115621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К первой елочке нужно добавить птичку, как на второй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2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151203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43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5115621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4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К первой елочке нужно добавить птичку, как на второй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2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151203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43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5115621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43" y="2620962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40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03 L -0.31797 0.00255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К первой елочке нужно добавить грибочек, как на третьей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2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151203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43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5115621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3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К первой елочке нужно добавить грибочек, как на третьей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2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151203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43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5115621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5106891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70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764 L -0.65 0.0243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Ко второй елочке нужно добавить ежика, как на первой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2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151203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43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5115621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5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67" y="5151203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0" y="5063656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1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Ко второй елочке нужно добавить ежика, как на первой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2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151203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43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5115621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5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67" y="5151203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0" y="5063656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0" y="5077082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3.33333E-6 L 0.34779 0.01944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Ко второй елочке нужно добавить грибочек, как на третьей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2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151203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43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5115621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5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67" y="5151203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0" y="5063656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62" y="5063656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4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038" b="94369" l="7904" r="19843">
                        <a14:foregroundMark x1="9417" y1="88225" x2="9249" y2="90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28" t="72090" r="80225" b="4513"/>
          <a:stretch/>
        </p:blipFill>
        <p:spPr>
          <a:xfrm>
            <a:off x="3247398" y="1960773"/>
            <a:ext cx="5731498" cy="39165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65" b="83106" l="1121" r="102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97" r="88636" b="13102"/>
          <a:stretch/>
        </p:blipFill>
        <p:spPr>
          <a:xfrm>
            <a:off x="2727960" y="2471236"/>
            <a:ext cx="2998166" cy="3198044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1478280" y="3581400"/>
            <a:ext cx="2003142" cy="1212894"/>
          </a:xfrm>
          <a:custGeom>
            <a:avLst/>
            <a:gdLst>
              <a:gd name="connsiteX0" fmla="*/ 2407920 w 2407920"/>
              <a:gd name="connsiteY0" fmla="*/ 990600 h 1212894"/>
              <a:gd name="connsiteX1" fmla="*/ 792480 w 2407920"/>
              <a:gd name="connsiteY1" fmla="*/ 1143000 h 1212894"/>
              <a:gd name="connsiteX2" fmla="*/ 0 w 2407920"/>
              <a:gd name="connsiteY2" fmla="*/ 0 h 121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7920" h="1212894">
                <a:moveTo>
                  <a:pt x="2407920" y="990600"/>
                </a:moveTo>
                <a:cubicBezTo>
                  <a:pt x="1800860" y="1149350"/>
                  <a:pt x="1193800" y="1308100"/>
                  <a:pt x="792480" y="1143000"/>
                </a:cubicBezTo>
                <a:cubicBezTo>
                  <a:pt x="391160" y="977900"/>
                  <a:pt x="195580" y="488950"/>
                  <a:pt x="0" y="0"/>
                </a:cubicBezTo>
              </a:path>
            </a:pathLst>
          </a:cu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44484" y="4649591"/>
            <a:ext cx="29001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Moloko" pitchFamily="50" charset="0"/>
              </a:rPr>
              <a:t>ИЗ КАБИНЫ</a:t>
            </a:r>
            <a:endParaRPr lang="ru-RU" sz="6600" dirty="0">
              <a:solidFill>
                <a:srgbClr val="FF0000"/>
              </a:solidFill>
              <a:latin typeface="Molok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8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-0.01806 L -0.22539 -0.2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33" y="-10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Ко второй елочке нужно добавить грибочек, как на третьей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2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151203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43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5115621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5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67" y="5151203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0" y="5063656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62" y="5063656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5106891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1319 L -0.32343 0.01041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Ко третьей елочке нужно добавить ежика, как на первой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2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151203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43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5115621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5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67" y="5151203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0" y="5063656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62" y="5063656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4" y="5115621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5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Ко третьей елочке нужно добавить ежика, как на первой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2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151203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43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5115621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5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67" y="5151203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0" y="5063656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62" y="5063656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4" y="5115621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5" y="5063656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1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2408 L 0.65664 0.01575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Ко третьей елочке нужно добавить птичку, как на второй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2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151203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43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5115621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5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67" y="5151203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0" y="5063656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62" y="5063656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4" y="5115621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506" y="5142473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Moloko" pitchFamily="50" charset="0"/>
              </a:rPr>
              <a:t>Ко третьей елочке нужно добавить птичку, как на второй</a:t>
            </a:r>
            <a:endParaRPr lang="ru-RU" sz="7200" dirty="0">
              <a:solidFill>
                <a:srgbClr val="FF0000"/>
              </a:solidFill>
              <a:latin typeface="Moloko" pitchFamily="50" charset="0"/>
            </a:endParaRP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2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2144713"/>
            <a:ext cx="4054475" cy="4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151203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43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5115621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5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67" y="5151203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0" y="5063656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62" y="5063656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4" y="5115621"/>
            <a:ext cx="876301" cy="10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506" y="5142473"/>
            <a:ext cx="1368425" cy="10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00" y1="20800" x2="78000" y2="26000"/>
                        <a14:foregroundMark x1="94000" y1="21200" x2="91200" y2="32000"/>
                        <a14:foregroundMark x1="74000" y1="16800" x2="77600" y2="30000"/>
                        <a14:foregroundMark x1="82000" y1="18000" x2="772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30" y="2620963"/>
            <a:ext cx="1046957" cy="10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4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023 L 0.35586 0.01088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038" b="94369" l="7904" r="19843">
                        <a14:foregroundMark x1="9417" y1="88225" x2="9249" y2="90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28" t="72090" r="80225" b="4513"/>
          <a:stretch/>
        </p:blipFill>
        <p:spPr>
          <a:xfrm>
            <a:off x="3469064" y="1593128"/>
            <a:ext cx="5104269" cy="34879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71" b="83276" l="1345" r="9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" t="51072" r="90253" b="15365"/>
          <a:stretch/>
        </p:blipFill>
        <p:spPr>
          <a:xfrm>
            <a:off x="856521" y="370814"/>
            <a:ext cx="1935530" cy="2806020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1470581" y="2997724"/>
            <a:ext cx="2045617" cy="1347805"/>
          </a:xfrm>
          <a:custGeom>
            <a:avLst/>
            <a:gdLst>
              <a:gd name="connsiteX0" fmla="*/ 2045617 w 2045617"/>
              <a:gd name="connsiteY0" fmla="*/ 772998 h 1347805"/>
              <a:gd name="connsiteX1" fmla="*/ 593889 w 2045617"/>
              <a:gd name="connsiteY1" fmla="*/ 1319752 h 1347805"/>
              <a:gd name="connsiteX2" fmla="*/ 0 w 2045617"/>
              <a:gd name="connsiteY2" fmla="*/ 0 h 13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5617" h="1347805">
                <a:moveTo>
                  <a:pt x="2045617" y="772998"/>
                </a:moveTo>
                <a:cubicBezTo>
                  <a:pt x="1490221" y="1110791"/>
                  <a:pt x="934825" y="1448585"/>
                  <a:pt x="593889" y="1319752"/>
                </a:cubicBezTo>
                <a:cubicBezTo>
                  <a:pt x="252953" y="1190919"/>
                  <a:pt x="92697" y="185394"/>
                  <a:pt x="0" y="0"/>
                </a:cubicBezTo>
              </a:path>
            </a:pathLst>
          </a:cu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8803" y="4340810"/>
            <a:ext cx="29001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loko" pitchFamily="50" charset="0"/>
              </a:rPr>
              <a:t>ИЗ КАБИНЫ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ko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942" b="50683" l="2859" r="20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1" t="17024" r="80413" b="49024"/>
          <a:stretch/>
        </p:blipFill>
        <p:spPr>
          <a:xfrm>
            <a:off x="4463034" y="1593128"/>
            <a:ext cx="3982770" cy="2604118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8088198" y="2677212"/>
            <a:ext cx="2026763" cy="1166478"/>
          </a:xfrm>
          <a:custGeom>
            <a:avLst/>
            <a:gdLst>
              <a:gd name="connsiteX0" fmla="*/ 0 w 2026763"/>
              <a:gd name="connsiteY0" fmla="*/ 1036949 h 1166478"/>
              <a:gd name="connsiteX1" fmla="*/ 1187777 w 2026763"/>
              <a:gd name="connsiteY1" fmla="*/ 1074656 h 1166478"/>
              <a:gd name="connsiteX2" fmla="*/ 2026763 w 2026763"/>
              <a:gd name="connsiteY2" fmla="*/ 0 h 116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6763" h="1166478">
                <a:moveTo>
                  <a:pt x="0" y="1036949"/>
                </a:moveTo>
                <a:cubicBezTo>
                  <a:pt x="424991" y="1142215"/>
                  <a:pt x="849983" y="1247481"/>
                  <a:pt x="1187777" y="1074656"/>
                </a:cubicBezTo>
                <a:cubicBezTo>
                  <a:pt x="1525571" y="901831"/>
                  <a:pt x="1776167" y="450915"/>
                  <a:pt x="2026763" y="0"/>
                </a:cubicBezTo>
              </a:path>
            </a:pathLst>
          </a:cu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869780" y="3465688"/>
            <a:ext cx="26276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loko" pitchFamily="50" charset="0"/>
              </a:rPr>
              <a:t>ИЗ КУЗОВА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k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7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51 0.0456 L 0.28633 -0.19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-119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038" b="94369" l="7904" r="19843">
                        <a14:foregroundMark x1="9417" y1="88225" x2="9249" y2="90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28" t="72090" r="80225" b="4513"/>
          <a:stretch/>
        </p:blipFill>
        <p:spPr>
          <a:xfrm>
            <a:off x="3469064" y="1593128"/>
            <a:ext cx="5104269" cy="34879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71" b="83276" l="1345" r="9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" t="51072" r="90253" b="15365"/>
          <a:stretch/>
        </p:blipFill>
        <p:spPr>
          <a:xfrm>
            <a:off x="856521" y="370814"/>
            <a:ext cx="1935530" cy="2806020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1470581" y="2997724"/>
            <a:ext cx="2045617" cy="1347805"/>
          </a:xfrm>
          <a:custGeom>
            <a:avLst/>
            <a:gdLst>
              <a:gd name="connsiteX0" fmla="*/ 2045617 w 2045617"/>
              <a:gd name="connsiteY0" fmla="*/ 772998 h 1347805"/>
              <a:gd name="connsiteX1" fmla="*/ 593889 w 2045617"/>
              <a:gd name="connsiteY1" fmla="*/ 1319752 h 1347805"/>
              <a:gd name="connsiteX2" fmla="*/ 0 w 2045617"/>
              <a:gd name="connsiteY2" fmla="*/ 0 h 13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5617" h="1347805">
                <a:moveTo>
                  <a:pt x="2045617" y="772998"/>
                </a:moveTo>
                <a:cubicBezTo>
                  <a:pt x="1490221" y="1110791"/>
                  <a:pt x="934825" y="1448585"/>
                  <a:pt x="593889" y="1319752"/>
                </a:cubicBezTo>
                <a:cubicBezTo>
                  <a:pt x="252953" y="1190919"/>
                  <a:pt x="92697" y="185394"/>
                  <a:pt x="0" y="0"/>
                </a:cubicBezTo>
              </a:path>
            </a:pathLst>
          </a:cu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8803" y="4340810"/>
            <a:ext cx="29001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loko" pitchFamily="50" charset="0"/>
              </a:rPr>
              <a:t>ИЗ КАБИНЫ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ko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942" b="50683" l="2859" r="20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1" t="17024" r="80413" b="49024"/>
          <a:stretch/>
        </p:blipFill>
        <p:spPr>
          <a:xfrm>
            <a:off x="8064284" y="267118"/>
            <a:ext cx="3618667" cy="2366051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8088198" y="2677212"/>
            <a:ext cx="2026763" cy="1166478"/>
          </a:xfrm>
          <a:custGeom>
            <a:avLst/>
            <a:gdLst>
              <a:gd name="connsiteX0" fmla="*/ 0 w 2026763"/>
              <a:gd name="connsiteY0" fmla="*/ 1036949 h 1166478"/>
              <a:gd name="connsiteX1" fmla="*/ 1187777 w 2026763"/>
              <a:gd name="connsiteY1" fmla="*/ 1074656 h 1166478"/>
              <a:gd name="connsiteX2" fmla="*/ 2026763 w 2026763"/>
              <a:gd name="connsiteY2" fmla="*/ 0 h 116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6763" h="1166478">
                <a:moveTo>
                  <a:pt x="0" y="1036949"/>
                </a:moveTo>
                <a:cubicBezTo>
                  <a:pt x="424991" y="1142215"/>
                  <a:pt x="849983" y="1247481"/>
                  <a:pt x="1187777" y="1074656"/>
                </a:cubicBezTo>
                <a:cubicBezTo>
                  <a:pt x="1525571" y="901831"/>
                  <a:pt x="1776167" y="450915"/>
                  <a:pt x="2026763" y="0"/>
                </a:cubicBezTo>
              </a:path>
            </a:pathLst>
          </a:cu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869780" y="3465688"/>
            <a:ext cx="26276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loko" pitchFamily="50" charset="0"/>
              </a:rPr>
              <a:t>ИЗ КУЗОВА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ko" pitchFamily="50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659" b="71502" l="9081" r="20404">
                        <a14:foregroundMark x1="11323" y1="56314" x2="11323" y2="56314"/>
                        <a14:foregroundMark x1="11323" y1="56314" x2="11323" y2="56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66" t="53420" r="85337" b="31619"/>
          <a:stretch/>
        </p:blipFill>
        <p:spPr>
          <a:xfrm>
            <a:off x="6816858" y="3751040"/>
            <a:ext cx="1247426" cy="1179540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>
          <a:xfrm>
            <a:off x="6085587" y="4411744"/>
            <a:ext cx="2087452" cy="1489435"/>
          </a:xfrm>
          <a:custGeom>
            <a:avLst/>
            <a:gdLst>
              <a:gd name="connsiteX0" fmla="*/ 107823 w 2087452"/>
              <a:gd name="connsiteY0" fmla="*/ 0 h 1489435"/>
              <a:gd name="connsiteX1" fmla="*/ 220945 w 2087452"/>
              <a:gd name="connsiteY1" fmla="*/ 1121790 h 1489435"/>
              <a:gd name="connsiteX2" fmla="*/ 2087452 w 2087452"/>
              <a:gd name="connsiteY2" fmla="*/ 1489435 h 148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7452" h="1489435">
                <a:moveTo>
                  <a:pt x="107823" y="0"/>
                </a:moveTo>
                <a:cubicBezTo>
                  <a:pt x="-585" y="436775"/>
                  <a:pt x="-108993" y="873551"/>
                  <a:pt x="220945" y="1121790"/>
                </a:cubicBezTo>
                <a:cubicBezTo>
                  <a:pt x="550883" y="1370029"/>
                  <a:pt x="1319167" y="1429732"/>
                  <a:pt x="2087452" y="1489435"/>
                </a:cubicBezTo>
              </a:path>
            </a:pathLst>
          </a:cu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82243" y="5448806"/>
            <a:ext cx="23968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loko" pitchFamily="50" charset="0"/>
              </a:rPr>
              <a:t>ИЗ КОЛЕС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ko" pitchFamily="50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659" b="71502" l="9081" r="20404">
                        <a14:foregroundMark x1="11323" y1="56314" x2="11323" y2="56314"/>
                        <a14:foregroundMark x1="11323" y1="56314" x2="11323" y2="56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66" t="53420" r="85337" b="31619"/>
          <a:stretch/>
        </p:blipFill>
        <p:spPr>
          <a:xfrm>
            <a:off x="4399302" y="3751040"/>
            <a:ext cx="1247426" cy="117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7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-0.01204 L 0.31341 0.20208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116 L 0.24544 0.18681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3327" y="75414"/>
            <a:ext cx="95494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loko" pitchFamily="50" charset="0"/>
              </a:rPr>
              <a:t>От чего эти части? Назови и собери</a:t>
            </a:r>
            <a:endParaRPr lang="ru-RU" sz="6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ko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3508" y="1029521"/>
            <a:ext cx="1568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синтез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54" b="96246" l="20852" r="33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88" t="66519" r="65620" b="3792"/>
          <a:stretch/>
        </p:blipFill>
        <p:spPr>
          <a:xfrm>
            <a:off x="4106487" y="2610196"/>
            <a:ext cx="3707476" cy="2804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901" b="67576" l="23338" r="32859">
                        <a14:foregroundMark x1="29092" y1="60922" x2="30886" y2="65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54442" r="65951" b="30965"/>
          <a:stretch/>
        </p:blipFill>
        <p:spPr>
          <a:xfrm>
            <a:off x="1060933" y="2191491"/>
            <a:ext cx="3344792" cy="1347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52" b="52048" l="21917" r="38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40" t="26766" r="61157" b="45055"/>
          <a:stretch/>
        </p:blipFill>
        <p:spPr>
          <a:xfrm>
            <a:off x="7963593" y="1029521"/>
            <a:ext cx="3527617" cy="2079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25" b="35324" l="22141" r="30774">
                        <a14:foregroundMark x1="27915" y1="21672" x2="29092" y2="25256"/>
                        <a14:foregroundMark x1="24944" y1="26792" x2="25448" y2="24744"/>
                        <a14:foregroundMark x1="28307" y1="26451" x2="28307" y2="27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57" t="17708" r="68926" b="62667"/>
          <a:stretch/>
        </p:blipFill>
        <p:spPr>
          <a:xfrm>
            <a:off x="7963593" y="3568778"/>
            <a:ext cx="3373332" cy="2192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35" b="30717" l="30213" r="39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52" t="16256" r="58867" b="70586"/>
          <a:stretch/>
        </p:blipFill>
        <p:spPr>
          <a:xfrm>
            <a:off x="1678910" y="5230575"/>
            <a:ext cx="2951143" cy="12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1131</Words>
  <Application>Microsoft Office PowerPoint</Application>
  <PresentationFormat>Широкоэкранный</PresentationFormat>
  <Paragraphs>204</Paragraphs>
  <Slides>64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0" baseType="lpstr">
      <vt:lpstr>Arial</vt:lpstr>
      <vt:lpstr>Calibri</vt:lpstr>
      <vt:lpstr>Calibri Light</vt:lpstr>
      <vt:lpstr>Moloko</vt:lpstr>
      <vt:lpstr>Times New Roman</vt:lpstr>
      <vt:lpstr>Тема Office</vt:lpstr>
      <vt:lpstr>Презентация PowerPoint</vt:lpstr>
      <vt:lpstr>Основными логическими приемами формирования понятий и мыслительными операциями являются анализ, синтез, сравнение, классификация, обобщение и кодирование. </vt:lpstr>
      <vt:lpstr>Презентация PowerPoint</vt:lpstr>
      <vt:lpstr>АНАЛИЗ И СИНТЕЗ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КОДИРОВАНИЕ</vt:lpstr>
      <vt:lpstr>Презентация PowerPoint</vt:lpstr>
      <vt:lpstr>Презентация PowerPoint</vt:lpstr>
      <vt:lpstr>Презентация PowerPoint</vt:lpstr>
      <vt:lpstr>СРАВНЕНИЕ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ОБОБЩЕНИЕ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АБСТРАКЦИЯ</vt:lpstr>
      <vt:lpstr>НА ЧТО Это ПОХОЖЕ?</vt:lpstr>
      <vt:lpstr>Например, это похоже на радугу!</vt:lpstr>
      <vt:lpstr>Радуга</vt:lpstr>
      <vt:lpstr>Радуга</vt:lpstr>
      <vt:lpstr>Радуга</vt:lpstr>
      <vt:lpstr>Радуга</vt:lpstr>
      <vt:lpstr>Радуга</vt:lpstr>
      <vt:lpstr>Радуга</vt:lpstr>
      <vt:lpstr>Радуга</vt:lpstr>
      <vt:lpstr>Радуга</vt:lpstr>
      <vt:lpstr>Радуга</vt:lpstr>
      <vt:lpstr>СИСТЕМАТИЗАЦИЯ</vt:lpstr>
      <vt:lpstr>ДОРИСУЙ ПРЕДМЕТЫ ТАК, ЧТОБЫ ОНИ СТАЛИ ОДИНАКОВЫМИ!</vt:lpstr>
      <vt:lpstr>К первой елочке нужно добавить птичку, как на второй</vt:lpstr>
      <vt:lpstr>К первой елочке нужно добавить птичку, как на второй</vt:lpstr>
      <vt:lpstr>К первой елочке нужно добавить грибочек, как на третьей</vt:lpstr>
      <vt:lpstr>К первой елочке нужно добавить грибочек, как на третьей</vt:lpstr>
      <vt:lpstr>Ко второй елочке нужно добавить ежика, как на первой</vt:lpstr>
      <vt:lpstr>Ко второй елочке нужно добавить ежика, как на первой</vt:lpstr>
      <vt:lpstr>Ко второй елочке нужно добавить грибочек, как на третьей</vt:lpstr>
      <vt:lpstr>Ко второй елочке нужно добавить грибочек, как на третьей</vt:lpstr>
      <vt:lpstr>Ко третьей елочке нужно добавить ежика, как на первой</vt:lpstr>
      <vt:lpstr>Ко третьей елочке нужно добавить ежика, как на первой</vt:lpstr>
      <vt:lpstr>Ко третьей елочке нужно добавить птичку, как на второй</vt:lpstr>
      <vt:lpstr>Ко третьей елочке нужно добавить птичку, как на второй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vladimir nemkov</cp:lastModifiedBy>
  <cp:revision>52</cp:revision>
  <dcterms:created xsi:type="dcterms:W3CDTF">2025-01-25T10:23:27Z</dcterms:created>
  <dcterms:modified xsi:type="dcterms:W3CDTF">2025-02-23T09:41:55Z</dcterms:modified>
</cp:coreProperties>
</file>