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6" r:id="rId1"/>
  </p:sldMasterIdLst>
  <p:notesMasterIdLst>
    <p:notesMasterId r:id="rId17"/>
  </p:notesMasterIdLst>
  <p:sldIdLst>
    <p:sldId id="256" r:id="rId2"/>
    <p:sldId id="257" r:id="rId3"/>
    <p:sldId id="271" r:id="rId4"/>
    <p:sldId id="262" r:id="rId5"/>
    <p:sldId id="261" r:id="rId6"/>
    <p:sldId id="258" r:id="rId7"/>
    <p:sldId id="270" r:id="rId8"/>
    <p:sldId id="272" r:id="rId9"/>
    <p:sldId id="259" r:id="rId10"/>
    <p:sldId id="263" r:id="rId11"/>
    <p:sldId id="264" r:id="rId12"/>
    <p:sldId id="265" r:id="rId13"/>
    <p:sldId id="276" r:id="rId14"/>
    <p:sldId id="277" r:id="rId15"/>
    <p:sldId id="28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7" d="100"/>
          <a:sy n="37" d="100"/>
        </p:scale>
        <p:origin x="1392"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EAF294-26FB-43AC-ABA3-3288B4DA7E97}" type="datetimeFigureOut">
              <a:rPr lang="ru-RU" smtClean="0"/>
              <a:t>18.06.2025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9E670F-6971-4D88-965B-41AC722482BC}" type="slidenum">
              <a:rPr lang="ru-RU" smtClean="0"/>
              <a:t>‹#›</a:t>
            </a:fld>
            <a:endParaRPr lang="ru-RU"/>
          </a:p>
        </p:txBody>
      </p:sp>
    </p:spTree>
    <p:extLst>
      <p:ext uri="{BB962C8B-B14F-4D97-AF65-F5344CB8AC3E}">
        <p14:creationId xmlns:p14="http://schemas.microsoft.com/office/powerpoint/2010/main" val="639824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18.06.2025</a:t>
            </a:fld>
            <a:endParaRPr lang="ru-RU"/>
          </a:p>
        </p:txBody>
      </p:sp>
      <p:sp>
        <p:nvSpPr>
          <p:cNvPr id="20" name="Нижний колонтитул 19"/>
          <p:cNvSpPr>
            <a:spLocks noGrp="1"/>
          </p:cNvSpPr>
          <p:nvPr>
            <p:ph type="ftr" sz="quarter" idx="11"/>
          </p:nvPr>
        </p:nvSpPr>
        <p:spPr/>
        <p:txBody>
          <a:bodyPr/>
          <a:lstStyle/>
          <a:p>
            <a:endParaRPr lang="ru-RU"/>
          </a:p>
        </p:txBody>
      </p:sp>
      <p:sp>
        <p:nvSpPr>
          <p:cNvPr id="10" name="Номер слайда 9"/>
          <p:cNvSpPr>
            <a:spLocks noGrp="1"/>
          </p:cNvSpPr>
          <p:nvPr>
            <p:ph type="sldNum" sz="quarter" idx="12"/>
          </p:nvPr>
        </p:nvSpPr>
        <p:spPr/>
        <p:txBody>
          <a:bodyPr/>
          <a:lstStyle/>
          <a:p>
            <a:fld id="{B19B0651-EE4F-4900-A07F-96A6BFA9D0F0}"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18.06.2025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18.06.2025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18.06.2025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18.06.2025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18.06.2025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18.06.2025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18.06.2025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B4C71EC6-210F-42DE-9C53-41977AD35B3D}" type="datetimeFigureOut">
              <a:rPr lang="ru-RU" smtClean="0"/>
              <a:t>18.06.2025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18.06.2025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18.06.2025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4C71EC6-210F-42DE-9C53-41977AD35B3D}" type="datetimeFigureOut">
              <a:rPr lang="ru-RU" smtClean="0"/>
              <a:t>18.06.2025</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9B0651-EE4F-4900-A07F-96A6BFA9D0F0}"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3" y="188641"/>
            <a:ext cx="9020135" cy="504056"/>
          </a:xfrm>
        </p:spPr>
        <p:txBody>
          <a:bodyPr>
            <a:normAutofit fontScale="90000"/>
          </a:bodyPr>
          <a:lstStyle/>
          <a:p>
            <a:pPr marL="182880" indent="0" algn="ctr">
              <a:buNone/>
            </a:pPr>
            <a:r>
              <a:rPr lang="ru-RU" sz="1800" dirty="0" smtClean="0">
                <a:solidFill>
                  <a:schemeClr val="tx1"/>
                </a:solidFill>
                <a:latin typeface="Times New Roman" panose="02020603050405020304" pitchFamily="18" charset="0"/>
                <a:cs typeface="Times New Roman" panose="02020603050405020304" pitchFamily="18" charset="0"/>
              </a:rPr>
              <a:t>Муниципальное бюджетное  дошкольное образовательное учреждение</a:t>
            </a:r>
            <a:br>
              <a:rPr lang="ru-RU" sz="1800" dirty="0" smtClean="0">
                <a:solidFill>
                  <a:schemeClr val="tx1"/>
                </a:solidFill>
                <a:latin typeface="Times New Roman" panose="02020603050405020304" pitchFamily="18" charset="0"/>
                <a:cs typeface="Times New Roman" panose="02020603050405020304" pitchFamily="18" charset="0"/>
              </a:rPr>
            </a:br>
            <a:r>
              <a:rPr lang="ru-RU" sz="1800" dirty="0" smtClean="0">
                <a:solidFill>
                  <a:schemeClr val="tx1"/>
                </a:solidFill>
                <a:latin typeface="Times New Roman" panose="02020603050405020304" pitchFamily="18" charset="0"/>
                <a:cs typeface="Times New Roman" panose="02020603050405020304" pitchFamily="18" charset="0"/>
              </a:rPr>
              <a:t> детский сад </a:t>
            </a:r>
            <a:r>
              <a:rPr lang="ru-RU" sz="1800" dirty="0" smtClean="0">
                <a:solidFill>
                  <a:schemeClr val="tx1"/>
                </a:solidFill>
                <a:latin typeface="Times New Roman" panose="02020603050405020304" pitchFamily="18" charset="0"/>
                <a:cs typeface="Times New Roman" panose="02020603050405020304" pitchFamily="18" charset="0"/>
              </a:rPr>
              <a:t>№121</a:t>
            </a:r>
            <a:endParaRPr lang="ru-RU" sz="1800" dirty="0">
              <a:solidFill>
                <a:schemeClr val="tx1"/>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251520" y="1052736"/>
            <a:ext cx="8784975" cy="5472608"/>
          </a:xfrm>
        </p:spPr>
        <p:txBody>
          <a:bodyPr>
            <a:normAutofit fontScale="77500" lnSpcReduction="20000"/>
          </a:bodyPr>
          <a:lstStyle/>
          <a:p>
            <a:pPr algn="ctr"/>
            <a:endParaRPr lang="ru-RU" sz="3300" b="1" i="1" dirty="0" smtClean="0">
              <a:solidFill>
                <a:schemeClr val="tx1"/>
              </a:solidFill>
              <a:latin typeface="Times New Roman" panose="02020603050405020304" pitchFamily="18" charset="0"/>
              <a:cs typeface="Times New Roman" panose="02020603050405020304" pitchFamily="18" charset="0"/>
            </a:endParaRPr>
          </a:p>
          <a:p>
            <a:pPr algn="ctr"/>
            <a:endParaRPr lang="ru-RU" sz="3300" b="1" i="1" dirty="0">
              <a:solidFill>
                <a:schemeClr val="tx1"/>
              </a:solidFill>
              <a:latin typeface="Times New Roman" panose="02020603050405020304" pitchFamily="18" charset="0"/>
              <a:cs typeface="Times New Roman" panose="02020603050405020304" pitchFamily="18" charset="0"/>
            </a:endParaRPr>
          </a:p>
          <a:p>
            <a:pPr algn="ctr"/>
            <a:r>
              <a:rPr lang="ru-RU" sz="3300" b="1" i="1" dirty="0" smtClean="0">
                <a:solidFill>
                  <a:schemeClr val="accent2">
                    <a:lumMod val="75000"/>
                  </a:schemeClr>
                </a:solidFill>
                <a:latin typeface="Times New Roman" panose="02020603050405020304" pitchFamily="18" charset="0"/>
                <a:cs typeface="Times New Roman" panose="02020603050405020304" pitchFamily="18" charset="0"/>
              </a:rPr>
              <a:t>Познавательно – исследовательский проект </a:t>
            </a:r>
          </a:p>
          <a:p>
            <a:pPr algn="ctr"/>
            <a:r>
              <a:rPr lang="ru-RU" sz="4200" b="1" i="1" dirty="0" smtClean="0">
                <a:solidFill>
                  <a:schemeClr val="accent2">
                    <a:lumMod val="75000"/>
                  </a:schemeClr>
                </a:solidFill>
                <a:latin typeface="Times New Roman" panose="02020603050405020304" pitchFamily="18" charset="0"/>
                <a:cs typeface="Times New Roman" panose="02020603050405020304" pitchFamily="18" charset="0"/>
              </a:rPr>
              <a:t>«Волшебный песок»</a:t>
            </a:r>
          </a:p>
          <a:p>
            <a:endParaRPr lang="ru-RU" sz="2400" b="1" i="1" dirty="0">
              <a:solidFill>
                <a:schemeClr val="tx1"/>
              </a:solidFill>
              <a:latin typeface="Times New Roman" panose="02020603050405020304" pitchFamily="18" charset="0"/>
              <a:cs typeface="Times New Roman" panose="02020603050405020304" pitchFamily="18" charset="0"/>
            </a:endParaRPr>
          </a:p>
          <a:p>
            <a:endParaRPr lang="ru-RU" sz="1800" b="1" i="1" dirty="0" smtClean="0">
              <a:solidFill>
                <a:schemeClr val="tx1"/>
              </a:solidFill>
              <a:latin typeface="Times New Roman" panose="02020603050405020304" pitchFamily="18" charset="0"/>
              <a:cs typeface="Times New Roman" panose="02020603050405020304" pitchFamily="18" charset="0"/>
            </a:endParaRPr>
          </a:p>
          <a:p>
            <a:endParaRPr lang="ru-RU" sz="1800" b="1" i="1" dirty="0">
              <a:solidFill>
                <a:schemeClr val="tx1"/>
              </a:solidFill>
              <a:latin typeface="Times New Roman" panose="02020603050405020304" pitchFamily="18" charset="0"/>
              <a:cs typeface="Times New Roman" panose="02020603050405020304" pitchFamily="18" charset="0"/>
            </a:endParaRPr>
          </a:p>
          <a:p>
            <a:pPr>
              <a:lnSpc>
                <a:spcPct val="110000"/>
              </a:lnSpc>
            </a:pPr>
            <a:r>
              <a:rPr lang="ru-RU" sz="1800" b="1" i="1" dirty="0" smtClean="0">
                <a:solidFill>
                  <a:schemeClr val="tx1"/>
                </a:solidFill>
                <a:latin typeface="Times New Roman" panose="02020603050405020304" pitchFamily="18" charset="0"/>
                <a:cs typeface="Times New Roman" panose="02020603050405020304" pitchFamily="18" charset="0"/>
              </a:rPr>
              <a:t>                                                                                                            </a:t>
            </a:r>
          </a:p>
          <a:p>
            <a:endParaRPr lang="ru-RU" sz="1800" b="1" i="1" dirty="0">
              <a:solidFill>
                <a:schemeClr val="tx1"/>
              </a:solidFill>
              <a:latin typeface="Times New Roman" panose="02020603050405020304" pitchFamily="18" charset="0"/>
              <a:cs typeface="Times New Roman" panose="02020603050405020304" pitchFamily="18" charset="0"/>
            </a:endParaRPr>
          </a:p>
          <a:p>
            <a:endParaRPr lang="ru-RU" sz="1800" b="1" i="1" dirty="0" smtClean="0">
              <a:solidFill>
                <a:schemeClr val="tx1"/>
              </a:solidFill>
              <a:latin typeface="Times New Roman" panose="02020603050405020304" pitchFamily="18" charset="0"/>
              <a:cs typeface="Times New Roman" panose="02020603050405020304" pitchFamily="18" charset="0"/>
            </a:endParaRPr>
          </a:p>
          <a:p>
            <a:endParaRPr lang="ru-RU" sz="1800" b="1" i="1" dirty="0">
              <a:solidFill>
                <a:schemeClr val="tx1"/>
              </a:solidFill>
              <a:latin typeface="Times New Roman" panose="02020603050405020304" pitchFamily="18" charset="0"/>
              <a:cs typeface="Times New Roman" panose="02020603050405020304" pitchFamily="18" charset="0"/>
            </a:endParaRPr>
          </a:p>
          <a:p>
            <a:endParaRPr lang="ru-RU" sz="1800" b="1" i="1" dirty="0" smtClean="0">
              <a:solidFill>
                <a:schemeClr val="tx1"/>
              </a:solidFill>
              <a:latin typeface="Times New Roman" panose="02020603050405020304" pitchFamily="18" charset="0"/>
              <a:cs typeface="Times New Roman" panose="02020603050405020304" pitchFamily="18" charset="0"/>
            </a:endParaRPr>
          </a:p>
          <a:p>
            <a:endParaRPr lang="ru-RU" sz="1800" b="1" i="1" dirty="0">
              <a:solidFill>
                <a:schemeClr val="tx1"/>
              </a:solidFill>
              <a:latin typeface="Times New Roman" panose="02020603050405020304" pitchFamily="18" charset="0"/>
              <a:cs typeface="Times New Roman" panose="02020603050405020304" pitchFamily="18" charset="0"/>
            </a:endParaRPr>
          </a:p>
          <a:p>
            <a:r>
              <a:rPr lang="ru-RU" sz="1800" b="1" i="1" dirty="0" smtClean="0">
                <a:solidFill>
                  <a:schemeClr val="tx1"/>
                </a:solidFill>
                <a:latin typeface="Times New Roman" panose="02020603050405020304" pitchFamily="18" charset="0"/>
                <a:cs typeface="Times New Roman" panose="02020603050405020304" pitchFamily="18" charset="0"/>
              </a:rPr>
              <a:t>                                                   </a:t>
            </a:r>
          </a:p>
          <a:p>
            <a:endParaRPr lang="ru-RU" sz="1800" b="1" i="1" dirty="0">
              <a:solidFill>
                <a:schemeClr val="tx1"/>
              </a:solidFill>
              <a:latin typeface="Times New Roman" panose="02020603050405020304" pitchFamily="18" charset="0"/>
              <a:cs typeface="Times New Roman" panose="02020603050405020304" pitchFamily="18" charset="0"/>
            </a:endParaRPr>
          </a:p>
          <a:p>
            <a:r>
              <a:rPr lang="ru-RU" sz="1800" b="1" i="1" dirty="0" smtClean="0">
                <a:solidFill>
                  <a:schemeClr val="tx1"/>
                </a:solidFill>
                <a:latin typeface="Times New Roman" panose="02020603050405020304" pitchFamily="18" charset="0"/>
                <a:cs typeface="Times New Roman" panose="02020603050405020304" pitchFamily="18" charset="0"/>
              </a:rPr>
              <a:t>                                               </a:t>
            </a:r>
          </a:p>
          <a:p>
            <a:endParaRPr lang="ru-RU" sz="1800" b="1" i="1" dirty="0">
              <a:solidFill>
                <a:schemeClr val="tx1"/>
              </a:solidFill>
              <a:latin typeface="Times New Roman" panose="02020603050405020304" pitchFamily="18" charset="0"/>
              <a:cs typeface="Times New Roman" panose="02020603050405020304" pitchFamily="18" charset="0"/>
            </a:endParaRPr>
          </a:p>
          <a:p>
            <a:endParaRPr lang="ru-RU" sz="1800" b="1" i="1" dirty="0" smtClean="0">
              <a:solidFill>
                <a:schemeClr val="tx1"/>
              </a:solidFill>
              <a:latin typeface="Times New Roman" panose="02020603050405020304" pitchFamily="18" charset="0"/>
              <a:cs typeface="Times New Roman" panose="02020603050405020304" pitchFamily="18" charset="0"/>
            </a:endParaRPr>
          </a:p>
          <a:p>
            <a:r>
              <a:rPr lang="ru-RU" sz="1800" b="1" i="1" dirty="0">
                <a:solidFill>
                  <a:schemeClr val="tx1"/>
                </a:solidFill>
                <a:latin typeface="Times New Roman" panose="02020603050405020304" pitchFamily="18" charset="0"/>
                <a:cs typeface="Times New Roman" panose="02020603050405020304" pitchFamily="18" charset="0"/>
              </a:rPr>
              <a:t> </a:t>
            </a:r>
            <a:r>
              <a:rPr lang="ru-RU" sz="1800" b="1" i="1" dirty="0" smtClean="0">
                <a:solidFill>
                  <a:schemeClr val="tx1"/>
                </a:solidFill>
                <a:latin typeface="Times New Roman" panose="02020603050405020304" pitchFamily="18" charset="0"/>
                <a:cs typeface="Times New Roman" panose="02020603050405020304" pitchFamily="18" charset="0"/>
              </a:rPr>
              <a:t>                                                                                              </a:t>
            </a:r>
          </a:p>
          <a:p>
            <a:endParaRPr lang="ru-RU" sz="1800" b="1" i="1" dirty="0">
              <a:solidFill>
                <a:schemeClr val="tx1"/>
              </a:solidFill>
              <a:latin typeface="Times New Roman" panose="02020603050405020304" pitchFamily="18" charset="0"/>
              <a:cs typeface="Times New Roman" panose="02020603050405020304" pitchFamily="18" charset="0"/>
            </a:endParaRPr>
          </a:p>
          <a:p>
            <a:endParaRPr lang="ru-RU" sz="1800" b="1" i="1" dirty="0" smtClean="0">
              <a:solidFill>
                <a:schemeClr val="tx1"/>
              </a:solidFill>
              <a:latin typeface="Times New Roman" panose="02020603050405020304" pitchFamily="18" charset="0"/>
              <a:cs typeface="Times New Roman" panose="02020603050405020304" pitchFamily="18" charset="0"/>
            </a:endParaRPr>
          </a:p>
          <a:p>
            <a:pPr algn="ctr"/>
            <a:endParaRPr lang="ru-RU" sz="2600" b="1" dirty="0" smtClean="0">
              <a:solidFill>
                <a:schemeClr val="tx1"/>
              </a:solidFill>
              <a:latin typeface="Times New Roman" panose="02020603050405020304" pitchFamily="18" charset="0"/>
              <a:cs typeface="Times New Roman" panose="02020603050405020304" pitchFamily="18" charset="0"/>
            </a:endParaRPr>
          </a:p>
          <a:p>
            <a:endParaRPr lang="ru-RU" sz="1800" b="1" i="1"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descr="C:\Users\Classic\Desktop\Лето – период адаптации детей к новым условиям пребывания в МБДОУ\huzur2.jpg"/>
          <p:cNvPicPr/>
          <p:nvPr/>
        </p:nvPicPr>
        <p:blipFill>
          <a:blip r:embed="rId2"/>
          <a:srcRect/>
          <a:stretch>
            <a:fillRect/>
          </a:stretch>
        </p:blipFill>
        <p:spPr bwMode="auto">
          <a:xfrm>
            <a:off x="1763688" y="2492896"/>
            <a:ext cx="5715000" cy="3645024"/>
          </a:xfrm>
          <a:prstGeom prst="rect">
            <a:avLst/>
          </a:prstGeom>
          <a:ln>
            <a:solidFill>
              <a:srgbClr val="00B0F0"/>
            </a:solidFill>
          </a:ln>
          <a:effectLst>
            <a:softEdge rad="317500"/>
          </a:effectLst>
        </p:spPr>
      </p:pic>
      <p:sp>
        <p:nvSpPr>
          <p:cNvPr id="4" name="TextBox 3"/>
          <p:cNvSpPr txBox="1"/>
          <p:nvPr/>
        </p:nvSpPr>
        <p:spPr>
          <a:xfrm>
            <a:off x="4860032" y="6525344"/>
            <a:ext cx="3744416" cy="646331"/>
          </a:xfrm>
          <a:prstGeom prst="rect">
            <a:avLst/>
          </a:prstGeom>
          <a:noFill/>
        </p:spPr>
        <p:txBody>
          <a:bodyPr wrap="square" rtlCol="0">
            <a:spAutoFit/>
          </a:bodyPr>
          <a:lstStyle/>
          <a:p>
            <a:r>
              <a:rPr lang="ru-RU" dirty="0" smtClean="0"/>
              <a:t>Воспитатель </a:t>
            </a:r>
            <a:r>
              <a:rPr lang="ru-RU" dirty="0" smtClean="0"/>
              <a:t>:</a:t>
            </a:r>
            <a:r>
              <a:rPr lang="ru-RU" dirty="0" smtClean="0"/>
              <a:t>Немкова Марина Л.</a:t>
            </a:r>
            <a:r>
              <a:rPr lang="ru-RU" dirty="0" smtClean="0"/>
              <a:t>. </a:t>
            </a:r>
            <a:endParaRPr lang="ru-RU" dirty="0" smtClean="0"/>
          </a:p>
          <a:p>
            <a:endParaRPr lang="ru-RU" dirty="0" smtClean="0"/>
          </a:p>
        </p:txBody>
      </p:sp>
    </p:spTree>
    <p:extLst>
      <p:ext uri="{BB962C8B-B14F-4D97-AF65-F5344CB8AC3E}">
        <p14:creationId xmlns:p14="http://schemas.microsoft.com/office/powerpoint/2010/main" val="2556390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476672"/>
            <a:ext cx="7498080" cy="288032"/>
          </a:xfrm>
        </p:spPr>
        <p:txBody>
          <a:bodyPr>
            <a:normAutofit fontScale="90000"/>
          </a:bodyPr>
          <a:lstStyle/>
          <a:p>
            <a:pPr algn="ctr"/>
            <a:r>
              <a:rPr lang="ru-RU" sz="27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Содержание</a:t>
            </a:r>
            <a:r>
              <a:rPr lang="ru-RU" sz="2700" b="1" dirty="0">
                <a:solidFill>
                  <a:srgbClr val="0070C0"/>
                </a:solidFill>
                <a:effectLst/>
                <a:latin typeface="Times New Roman" panose="02020603050405020304" pitchFamily="18" charset="0"/>
                <a:cs typeface="Times New Roman" panose="02020603050405020304" pitchFamily="18" charset="0"/>
              </a:rPr>
              <a:t> </a:t>
            </a:r>
            <a:r>
              <a:rPr lang="ru-RU" sz="27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проектной деятельности</a:t>
            </a:r>
            <a:r>
              <a:rPr lang="ru-RU" dirty="0">
                <a:effectLst/>
              </a:rPr>
              <a:t/>
            </a:r>
            <a:br>
              <a:rPr lang="ru-RU" dirty="0">
                <a:effectLst/>
              </a:rPr>
            </a:br>
            <a:endParaRPr lang="ru-RU" dirty="0"/>
          </a:p>
        </p:txBody>
      </p:sp>
      <p:sp>
        <p:nvSpPr>
          <p:cNvPr id="3" name="Объект 2"/>
          <p:cNvSpPr>
            <a:spLocks noGrp="1"/>
          </p:cNvSpPr>
          <p:nvPr>
            <p:ph idx="1"/>
          </p:nvPr>
        </p:nvSpPr>
        <p:spPr>
          <a:xfrm>
            <a:off x="1115616" y="764704"/>
            <a:ext cx="7818072" cy="5832648"/>
          </a:xfrm>
        </p:spPr>
        <p:txBody>
          <a:bodyPr>
            <a:normAutofit/>
          </a:bodyPr>
          <a:lstStyle/>
          <a:p>
            <a:pPr marL="82296" lvl="0" indent="0" algn="ctr" fontAlgn="base">
              <a:buNone/>
            </a:pPr>
            <a:r>
              <a:rPr lang="ru-RU" sz="2400" b="1" dirty="0" smtClean="0">
                <a:latin typeface="Times New Roman" panose="02020603050405020304" pitchFamily="18" charset="0"/>
                <a:cs typeface="Times New Roman" panose="02020603050405020304" pitchFamily="18" charset="0"/>
              </a:rPr>
              <a:t>1 этап </a:t>
            </a:r>
            <a:r>
              <a:rPr lang="ru-RU" sz="2400" b="1" dirty="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подготовительный</a:t>
            </a:r>
          </a:p>
          <a:p>
            <a:pPr marL="82296" lvl="0" indent="0" algn="ctr" fontAlgn="base">
              <a:buNone/>
            </a:pPr>
            <a:endParaRPr lang="ru-RU" sz="2400" dirty="0">
              <a:latin typeface="Times New Roman" panose="02020603050405020304" pitchFamily="18" charset="0"/>
              <a:cs typeface="Times New Roman" panose="02020603050405020304" pitchFamily="18" charset="0"/>
            </a:endParaRPr>
          </a:p>
          <a:p>
            <a:pPr marL="82296" indent="0" fontAlgn="base">
              <a:buNone/>
            </a:pPr>
            <a:r>
              <a:rPr lang="en-US" sz="2000" b="1" dirty="0" smtClean="0">
                <a:latin typeface="Times New Roman" panose="02020603050405020304" pitchFamily="18" charset="0"/>
                <a:cs typeface="Times New Roman" panose="02020603050405020304" pitchFamily="18" charset="0"/>
              </a:rPr>
              <a:t>I. </a:t>
            </a:r>
            <a:r>
              <a:rPr lang="ru-RU" sz="2000" b="1" dirty="0" smtClean="0">
                <a:latin typeface="Times New Roman" panose="02020603050405020304" pitchFamily="18" charset="0"/>
                <a:cs typeface="Times New Roman" panose="02020603050405020304" pitchFamily="18" charset="0"/>
              </a:rPr>
              <a:t>Беседы </a:t>
            </a:r>
            <a:r>
              <a:rPr lang="ru-RU" sz="2000" b="1" dirty="0">
                <a:latin typeface="Times New Roman" panose="02020603050405020304" pitchFamily="18" charset="0"/>
                <a:cs typeface="Times New Roman" panose="02020603050405020304" pitchFamily="18" charset="0"/>
              </a:rPr>
              <a:t>на темы: </a:t>
            </a:r>
          </a:p>
          <a:p>
            <a:pPr marL="82296" indent="0">
              <a:buNone/>
            </a:pPr>
            <a:r>
              <a:rPr lang="ru-RU" sz="2000" dirty="0" smtClean="0">
                <a:latin typeface="Times New Roman" panose="02020603050405020304" pitchFamily="18" charset="0"/>
                <a:cs typeface="Times New Roman" panose="02020603050405020304" pitchFamily="18" charset="0"/>
              </a:rPr>
              <a:t>1. «Для </a:t>
            </a:r>
            <a:r>
              <a:rPr lang="ru-RU" sz="2000" dirty="0">
                <a:latin typeface="Times New Roman" panose="02020603050405020304" pitchFamily="18" charset="0"/>
                <a:cs typeface="Times New Roman" panose="02020603050405020304" pitchFamily="18" charset="0"/>
              </a:rPr>
              <a:t>чего используется песок</a:t>
            </a:r>
            <a:r>
              <a:rPr lang="ru-RU" sz="2000" dirty="0" smtClean="0">
                <a:latin typeface="Times New Roman" panose="02020603050405020304" pitchFamily="18" charset="0"/>
                <a:cs typeface="Times New Roman" panose="02020603050405020304" pitchFamily="18" charset="0"/>
              </a:rPr>
              <a:t>?»</a:t>
            </a:r>
            <a:r>
              <a:rPr lang="ru-RU" sz="2000" u="sng" dirty="0"/>
              <a:t> </a:t>
            </a:r>
            <a:endParaRPr lang="ru-RU" sz="2000" u="sng" dirty="0" smtClean="0"/>
          </a:p>
          <a:p>
            <a:pPr marL="82296" indent="0">
              <a:buNone/>
            </a:pPr>
            <a:r>
              <a:rPr lang="ru-RU" sz="1600" i="1" dirty="0">
                <a:latin typeface="Times New Roman" panose="02020603050405020304" pitchFamily="18" charset="0"/>
                <a:cs typeface="Times New Roman" panose="02020603050405020304" pitchFamily="18" charset="0"/>
              </a:rPr>
              <a:t>ц</a:t>
            </a:r>
            <a:r>
              <a:rPr lang="ru-RU" sz="1600" i="1" dirty="0" smtClean="0">
                <a:latin typeface="Times New Roman" panose="02020603050405020304" pitchFamily="18" charset="0"/>
                <a:cs typeface="Times New Roman" panose="02020603050405020304" pitchFamily="18" charset="0"/>
              </a:rPr>
              <a:t>ель: формировать  представление </a:t>
            </a:r>
            <a:r>
              <a:rPr lang="ru-RU" sz="1600" i="1" dirty="0">
                <a:latin typeface="Times New Roman" panose="02020603050405020304" pitchFamily="18" charset="0"/>
                <a:cs typeface="Times New Roman" panose="02020603050405020304" pitchFamily="18" charset="0"/>
              </a:rPr>
              <a:t>об использовании песка в природе.</a:t>
            </a:r>
          </a:p>
          <a:p>
            <a:pPr marL="82296" indent="0" fontAlgn="base">
              <a:buNone/>
            </a:pPr>
            <a:r>
              <a:rPr lang="ru-RU" sz="2000" dirty="0" smtClean="0">
                <a:latin typeface="Times New Roman" panose="02020603050405020304" pitchFamily="18" charset="0"/>
                <a:cs typeface="Times New Roman" panose="02020603050405020304" pitchFamily="18" charset="0"/>
              </a:rPr>
              <a:t>2. «В </a:t>
            </a:r>
            <a:r>
              <a:rPr lang="ru-RU" sz="2000" dirty="0">
                <a:latin typeface="Times New Roman" panose="02020603050405020304" pitchFamily="18" charset="0"/>
                <a:cs typeface="Times New Roman" panose="02020603050405020304" pitchFamily="18" charset="0"/>
              </a:rPr>
              <a:t>какие игры можно играть с песком»</a:t>
            </a:r>
          </a:p>
          <a:p>
            <a:pPr marL="82296" indent="0" fontAlgn="base">
              <a:buNone/>
            </a:pPr>
            <a:r>
              <a:rPr lang="ru-RU" sz="1600" i="1" dirty="0" smtClean="0">
                <a:latin typeface="Times New Roman" panose="02020603050405020304" pitchFamily="18" charset="0"/>
                <a:cs typeface="Times New Roman" panose="02020603050405020304" pitchFamily="18" charset="0"/>
              </a:rPr>
              <a:t>цель: </a:t>
            </a:r>
            <a:r>
              <a:rPr lang="ru-RU" sz="1600" i="1" dirty="0">
                <a:latin typeface="Times New Roman" panose="02020603050405020304" pitchFamily="18" charset="0"/>
                <a:cs typeface="Times New Roman" panose="02020603050405020304" pitchFamily="18" charset="0"/>
              </a:rPr>
              <a:t>п</a:t>
            </a:r>
            <a:r>
              <a:rPr lang="ru-RU" sz="1600" i="1" dirty="0" smtClean="0">
                <a:latin typeface="Times New Roman" panose="02020603050405020304" pitchFamily="18" charset="0"/>
                <a:cs typeface="Times New Roman" panose="02020603050405020304" pitchFamily="18" charset="0"/>
              </a:rPr>
              <a:t>оказать детям </a:t>
            </a:r>
            <a:r>
              <a:rPr lang="ru-RU" sz="1600" i="1" dirty="0">
                <a:latin typeface="Times New Roman" panose="02020603050405020304" pitchFamily="18" charset="0"/>
                <a:cs typeface="Times New Roman" panose="02020603050405020304" pitchFamily="18" charset="0"/>
              </a:rPr>
              <a:t>игры с песком и </a:t>
            </a:r>
            <a:r>
              <a:rPr lang="ru-RU" sz="1600" i="1" dirty="0" smtClean="0">
                <a:latin typeface="Times New Roman" panose="02020603050405020304" pitchFamily="18" charset="0"/>
                <a:cs typeface="Times New Roman" panose="02020603050405020304" pitchFamily="18" charset="0"/>
              </a:rPr>
              <a:t>предупредить, </a:t>
            </a:r>
            <a:r>
              <a:rPr lang="ru-RU" sz="1600" i="1" dirty="0">
                <a:latin typeface="Times New Roman" panose="02020603050405020304" pitchFamily="18" charset="0"/>
                <a:cs typeface="Times New Roman" panose="02020603050405020304" pitchFamily="18" charset="0"/>
              </a:rPr>
              <a:t>что играть с ним небезопасно: нужно быть внимательным и следить, чтобы песок не попал в глаза, рот, </a:t>
            </a:r>
            <a:r>
              <a:rPr lang="ru-RU" sz="1600" i="1" dirty="0" smtClean="0">
                <a:latin typeface="Times New Roman" panose="02020603050405020304" pitchFamily="18" charset="0"/>
                <a:cs typeface="Times New Roman" panose="02020603050405020304" pitchFamily="18" charset="0"/>
              </a:rPr>
              <a:t>нос.</a:t>
            </a:r>
            <a:endParaRPr lang="ru-RU" sz="1600" i="1" dirty="0">
              <a:latin typeface="Times New Roman" panose="02020603050405020304" pitchFamily="18" charset="0"/>
              <a:cs typeface="Times New Roman" panose="02020603050405020304" pitchFamily="18" charset="0"/>
            </a:endParaRPr>
          </a:p>
          <a:p>
            <a:pPr marL="82296" indent="0" fontAlgn="base">
              <a:buNone/>
            </a:pPr>
            <a:r>
              <a:rPr lang="en-US" sz="2000" b="1" dirty="0" smtClean="0">
                <a:latin typeface="Times New Roman" panose="02020603050405020304" pitchFamily="18" charset="0"/>
                <a:cs typeface="Times New Roman" panose="02020603050405020304" pitchFamily="18" charset="0"/>
              </a:rPr>
              <a:t>II. </a:t>
            </a:r>
            <a:r>
              <a:rPr lang="ru-RU" sz="2000" b="1" dirty="0" smtClean="0">
                <a:latin typeface="Times New Roman" panose="02020603050405020304" pitchFamily="18" charset="0"/>
                <a:cs typeface="Times New Roman" panose="02020603050405020304" pitchFamily="18" charset="0"/>
              </a:rPr>
              <a:t>Оформление </a:t>
            </a:r>
            <a:r>
              <a:rPr lang="ru-RU" sz="2000" b="1" dirty="0">
                <a:latin typeface="Times New Roman" panose="02020603050405020304" pitchFamily="18" charset="0"/>
                <a:cs typeface="Times New Roman" panose="02020603050405020304" pitchFamily="18" charset="0"/>
              </a:rPr>
              <a:t>РППС:</a:t>
            </a:r>
          </a:p>
          <a:p>
            <a:pPr marL="82296" indent="0" fontAlgn="base">
              <a:buNone/>
            </a:pPr>
            <a:r>
              <a:rPr lang="ru-RU" sz="2000" dirty="0" smtClean="0">
                <a:latin typeface="Times New Roman" panose="02020603050405020304" pitchFamily="18" charset="0"/>
                <a:cs typeface="Times New Roman" panose="02020603050405020304" pitchFamily="18" charset="0"/>
              </a:rPr>
              <a:t>1. изготовление </a:t>
            </a:r>
            <a:r>
              <a:rPr lang="ru-RU" sz="2000" dirty="0">
                <a:latin typeface="Times New Roman" panose="02020603050405020304" pitchFamily="18" charset="0"/>
                <a:cs typeface="Times New Roman" panose="02020603050405020304" pitchFamily="18" charset="0"/>
              </a:rPr>
              <a:t>картотеки игр с песком</a:t>
            </a:r>
          </a:p>
          <a:p>
            <a:pPr marL="82296" indent="0" fontAlgn="base">
              <a:buNone/>
            </a:pPr>
            <a:r>
              <a:rPr lang="ru-RU" sz="2000" dirty="0" smtClean="0">
                <a:latin typeface="Times New Roman" panose="02020603050405020304" pitchFamily="18" charset="0"/>
                <a:cs typeface="Times New Roman" panose="02020603050405020304" pitchFamily="18" charset="0"/>
              </a:rPr>
              <a:t>2. изготовление </a:t>
            </a:r>
            <a:r>
              <a:rPr lang="ru-RU" sz="2000" dirty="0">
                <a:latin typeface="Times New Roman" panose="02020603050405020304" pitchFamily="18" charset="0"/>
                <a:cs typeface="Times New Roman" panose="02020603050405020304" pitchFamily="18" charset="0"/>
              </a:rPr>
              <a:t>картотеки опытов и экспериментов с песком</a:t>
            </a:r>
          </a:p>
          <a:p>
            <a:pPr marL="82296" indent="0" fontAlgn="base">
              <a:buNone/>
            </a:pPr>
            <a:r>
              <a:rPr lang="ru-RU" sz="2000" dirty="0" smtClean="0">
                <a:latin typeface="Times New Roman" panose="02020603050405020304" pitchFamily="18" charset="0"/>
                <a:cs typeface="Times New Roman" panose="02020603050405020304" pitchFamily="18" charset="0"/>
              </a:rPr>
              <a:t>3. оформление </a:t>
            </a:r>
            <a:r>
              <a:rPr lang="ru-RU" sz="2000" dirty="0">
                <a:latin typeface="Times New Roman" panose="02020603050405020304" pitchFamily="18" charset="0"/>
                <a:cs typeface="Times New Roman" panose="02020603050405020304" pitchFamily="18" charset="0"/>
              </a:rPr>
              <a:t>зоны экспериментирования в группе</a:t>
            </a:r>
          </a:p>
          <a:p>
            <a:pPr marL="82296" indent="0" fontAlgn="base">
              <a:buNone/>
            </a:pPr>
            <a:r>
              <a:rPr lang="ru-RU" sz="2000" dirty="0" smtClean="0">
                <a:latin typeface="Times New Roman" panose="02020603050405020304" pitchFamily="18" charset="0"/>
                <a:cs typeface="Times New Roman" panose="02020603050405020304" pitchFamily="18" charset="0"/>
              </a:rPr>
              <a:t>4. подготовка </a:t>
            </a:r>
            <a:r>
              <a:rPr lang="ru-RU" sz="2000" dirty="0">
                <a:latin typeface="Times New Roman" panose="02020603050405020304" pitchFamily="18" charset="0"/>
                <a:cs typeface="Times New Roman" panose="02020603050405020304" pitchFamily="18" charset="0"/>
              </a:rPr>
              <a:t>консультативного материала для родителей воспитанников</a:t>
            </a:r>
          </a:p>
          <a:p>
            <a:pPr marL="82296" indent="0">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4880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548680"/>
            <a:ext cx="7498080" cy="288032"/>
          </a:xfrm>
        </p:spPr>
        <p:txBody>
          <a:bodyPr>
            <a:noAutofit/>
          </a:bodyPr>
          <a:lstStyle/>
          <a:p>
            <a:pPr lvl="0" algn="ctr"/>
            <a:r>
              <a:rPr lang="ru-RU" sz="2400" b="1" dirty="0" smtClean="0">
                <a:effectLst/>
                <a:latin typeface="Times New Roman" panose="02020603050405020304" pitchFamily="18" charset="0"/>
                <a:cs typeface="Times New Roman" panose="02020603050405020304" pitchFamily="18" charset="0"/>
              </a:rPr>
              <a:t>2 этап </a:t>
            </a:r>
            <a:r>
              <a:rPr lang="ru-RU" sz="2400" b="1" dirty="0">
                <a:effectLst/>
                <a:latin typeface="Times New Roman" panose="02020603050405020304" pitchFamily="18" charset="0"/>
                <a:cs typeface="Times New Roman" panose="02020603050405020304" pitchFamily="18" charset="0"/>
              </a:rPr>
              <a:t>– основной</a:t>
            </a:r>
            <a:r>
              <a:rPr lang="ru-RU" sz="2400" dirty="0">
                <a:effectLst/>
                <a:latin typeface="Times New Roman" panose="02020603050405020304" pitchFamily="18" charset="0"/>
                <a:cs typeface="Times New Roman" panose="02020603050405020304" pitchFamily="18" charset="0"/>
              </a:rPr>
              <a:t/>
            </a:r>
            <a:br>
              <a:rPr lang="ru-RU" sz="2400" dirty="0">
                <a:effectLst/>
                <a:latin typeface="Times New Roman" panose="02020603050405020304" pitchFamily="18" charset="0"/>
                <a:cs typeface="Times New Roman" panose="02020603050405020304" pitchFamily="18" charset="0"/>
              </a:rPr>
            </a:br>
            <a:endParaRPr lang="ru-RU" sz="2400" dirty="0">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32500" lnSpcReduction="20000"/>
          </a:bodyPr>
          <a:lstStyle/>
          <a:p>
            <a:pPr marL="82296" indent="0" fontAlgn="base">
              <a:buNone/>
            </a:pPr>
            <a:r>
              <a:rPr lang="ru-RU" sz="49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день. </a:t>
            </a:r>
          </a:p>
          <a:p>
            <a:pPr marL="82296" indent="0" fontAlgn="base">
              <a:buNone/>
            </a:pPr>
            <a:r>
              <a:rPr lang="ru-RU" sz="4900" dirty="0" smtClean="0">
                <a:latin typeface="Times New Roman" panose="02020603050405020304" pitchFamily="18" charset="0"/>
                <a:cs typeface="Times New Roman" panose="02020603050405020304" pitchFamily="18" charset="0"/>
              </a:rPr>
              <a:t>Организованная деятельность «Знакомство со свойствами сухого и мокрого песка»</a:t>
            </a:r>
          </a:p>
          <a:p>
            <a:pPr marL="82296" indent="0" fontAlgn="base">
              <a:buNone/>
            </a:pPr>
            <a:r>
              <a:rPr lang="ru-RU" sz="4900" dirty="0" smtClean="0">
                <a:latin typeface="Times New Roman" panose="02020603050405020304" pitchFamily="18" charset="0"/>
                <a:cs typeface="Times New Roman" panose="02020603050405020304" pitchFamily="18" charset="0"/>
              </a:rPr>
              <a:t>Опыт №1</a:t>
            </a:r>
          </a:p>
          <a:p>
            <a:pPr marL="82296" indent="0" fontAlgn="base">
              <a:buNone/>
            </a:pPr>
            <a:r>
              <a:rPr lang="ru-RU" sz="4900" dirty="0" smtClean="0">
                <a:latin typeface="Times New Roman" panose="02020603050405020304" pitchFamily="18" charset="0"/>
                <a:cs typeface="Times New Roman" panose="02020603050405020304" pitchFamily="18" charset="0"/>
              </a:rPr>
              <a:t>«Песок сыпучий – песок мокрый»</a:t>
            </a:r>
          </a:p>
          <a:p>
            <a:pPr marL="82296" indent="0" fontAlgn="base">
              <a:buNone/>
            </a:pPr>
            <a:r>
              <a:rPr lang="ru-RU" sz="4900" dirty="0" smtClean="0">
                <a:latin typeface="Times New Roman" panose="02020603050405020304" pitchFamily="18" charset="0"/>
                <a:cs typeface="Times New Roman" panose="02020603050405020304" pitchFamily="18" charset="0"/>
              </a:rPr>
              <a:t>Опыт №2</a:t>
            </a:r>
          </a:p>
          <a:p>
            <a:pPr marL="82296" indent="0" fontAlgn="base">
              <a:buNone/>
            </a:pPr>
            <a:r>
              <a:rPr lang="ru-RU" sz="4900" dirty="0" smtClean="0">
                <a:latin typeface="Times New Roman" panose="02020603050405020304" pitchFamily="18" charset="0"/>
                <a:cs typeface="Times New Roman" panose="02020603050405020304" pitchFamily="18" charset="0"/>
              </a:rPr>
              <a:t>«Лепим куличики»</a:t>
            </a:r>
          </a:p>
          <a:p>
            <a:pPr marL="82296" indent="0" fontAlgn="base">
              <a:buNone/>
            </a:pPr>
            <a:r>
              <a:rPr lang="ru-RU" sz="49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день </a:t>
            </a:r>
          </a:p>
          <a:p>
            <a:pPr marL="82296" indent="0" fontAlgn="base">
              <a:buNone/>
            </a:pPr>
            <a:r>
              <a:rPr lang="ru-RU" sz="4900" dirty="0" smtClean="0">
                <a:latin typeface="Times New Roman" panose="02020603050405020304" pitchFamily="18" charset="0"/>
                <a:cs typeface="Times New Roman" panose="02020603050405020304" pitchFamily="18" charset="0"/>
              </a:rPr>
              <a:t>Организованная деятельность «Из чего состоит песок?», «Мы рисуем песком»</a:t>
            </a:r>
          </a:p>
          <a:p>
            <a:pPr marL="82296" indent="0" fontAlgn="base">
              <a:buNone/>
            </a:pPr>
            <a:r>
              <a:rPr lang="ru-RU" sz="4900" dirty="0" smtClean="0">
                <a:latin typeface="Times New Roman" panose="02020603050405020304" pitchFamily="18" charset="0"/>
                <a:cs typeface="Times New Roman" panose="02020603050405020304" pitchFamily="18" charset="0"/>
              </a:rPr>
              <a:t>Опыт №3</a:t>
            </a:r>
          </a:p>
          <a:p>
            <a:pPr marL="82296" indent="0" fontAlgn="base">
              <a:buNone/>
            </a:pPr>
            <a:r>
              <a:rPr lang="ru-RU" sz="4900" dirty="0" smtClean="0">
                <a:latin typeface="Times New Roman" panose="02020603050405020304" pitchFamily="18" charset="0"/>
                <a:cs typeface="Times New Roman" panose="02020603050405020304" pitchFamily="18" charset="0"/>
              </a:rPr>
              <a:t>«Посмотрим поближе» (лупа)</a:t>
            </a:r>
          </a:p>
          <a:p>
            <a:pPr marL="82296" indent="0" fontAlgn="base">
              <a:buNone/>
            </a:pPr>
            <a:r>
              <a:rPr lang="ru-RU" sz="4900" dirty="0" smtClean="0">
                <a:latin typeface="Times New Roman" panose="02020603050405020304" pitchFamily="18" charset="0"/>
                <a:cs typeface="Times New Roman" panose="02020603050405020304" pitchFamily="18" charset="0"/>
              </a:rPr>
              <a:t>Опыт №4</a:t>
            </a:r>
          </a:p>
          <a:p>
            <a:pPr marL="82296" indent="0" fontAlgn="base">
              <a:buNone/>
            </a:pPr>
            <a:r>
              <a:rPr lang="ru-RU" sz="4900" dirty="0" smtClean="0">
                <a:latin typeface="Times New Roman" panose="02020603050405020304" pitchFamily="18" charset="0"/>
                <a:cs typeface="Times New Roman" panose="02020603050405020304" pitchFamily="18" charset="0"/>
              </a:rPr>
              <a:t>«Рисование песком» (нетрадиционная техника рисования)</a:t>
            </a:r>
          </a:p>
          <a:p>
            <a:pPr marL="82296" indent="0" fontAlgn="base">
              <a:buNone/>
            </a:pPr>
            <a:r>
              <a:rPr lang="ru-RU" sz="49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день</a:t>
            </a:r>
          </a:p>
          <a:p>
            <a:pPr marL="82296" indent="0" fontAlgn="base">
              <a:buNone/>
            </a:pPr>
            <a:r>
              <a:rPr lang="ru-RU" sz="4900" dirty="0" smtClean="0">
                <a:latin typeface="Times New Roman" panose="02020603050405020304" pitchFamily="18" charset="0"/>
                <a:cs typeface="Times New Roman" panose="02020603050405020304" pitchFamily="18" charset="0"/>
              </a:rPr>
              <a:t>Совместная деятельность «Любимый песок», игры с песком.</a:t>
            </a:r>
          </a:p>
          <a:p>
            <a:pPr marL="82296" indent="0" fontAlgn="base">
              <a:buNone/>
            </a:pPr>
            <a:r>
              <a:rPr lang="ru-RU" sz="4900" dirty="0" smtClean="0">
                <a:latin typeface="Times New Roman" panose="02020603050405020304" pitchFamily="18" charset="0"/>
                <a:cs typeface="Times New Roman" panose="02020603050405020304" pitchFamily="18" charset="0"/>
              </a:rPr>
              <a:t> </a:t>
            </a:r>
          </a:p>
          <a:p>
            <a:endParaRPr lang="ru-RU" dirty="0"/>
          </a:p>
        </p:txBody>
      </p:sp>
    </p:spTree>
    <p:extLst>
      <p:ext uri="{BB962C8B-B14F-4D97-AF65-F5344CB8AC3E}">
        <p14:creationId xmlns:p14="http://schemas.microsoft.com/office/powerpoint/2010/main" val="2458764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82296" indent="0">
              <a:buNone/>
            </a:pPr>
            <a:r>
              <a:rPr lang="ru-RU" sz="2000" dirty="0" smtClean="0">
                <a:latin typeface="Times New Roman" panose="02020603050405020304" pitchFamily="18" charset="0"/>
                <a:cs typeface="Times New Roman" panose="02020603050405020304" pitchFamily="18" charset="0"/>
              </a:rPr>
              <a:t>1. организация </a:t>
            </a:r>
            <a:r>
              <a:rPr lang="ru-RU" sz="2000" dirty="0">
                <a:latin typeface="Times New Roman" panose="02020603050405020304" pitchFamily="18" charset="0"/>
                <a:cs typeface="Times New Roman" panose="02020603050405020304" pitchFamily="18" charset="0"/>
              </a:rPr>
              <a:t>выставки детских </a:t>
            </a:r>
            <a:r>
              <a:rPr lang="ru-RU" sz="2000" dirty="0" smtClean="0">
                <a:latin typeface="Times New Roman" panose="02020603050405020304" pitchFamily="18" charset="0"/>
                <a:cs typeface="Times New Roman" panose="02020603050405020304" pitchFamily="18" charset="0"/>
              </a:rPr>
              <a:t>работ </a:t>
            </a:r>
          </a:p>
          <a:p>
            <a:pPr marL="82296" indent="0">
              <a:buNone/>
            </a:pPr>
            <a:r>
              <a:rPr lang="ru-RU" sz="2000" dirty="0" smtClean="0">
                <a:latin typeface="Times New Roman" panose="02020603050405020304" pitchFamily="18" charset="0"/>
                <a:cs typeface="Times New Roman" panose="02020603050405020304" pitchFamily="18" charset="0"/>
              </a:rPr>
              <a:t>2. фотовыставка.</a:t>
            </a:r>
          </a:p>
          <a:p>
            <a:pPr marL="82296" indent="0">
              <a:buNone/>
            </a:pPr>
            <a:r>
              <a:rPr lang="ru-RU" sz="2000" dirty="0" smtClean="0">
                <a:latin typeface="Times New Roman" panose="02020603050405020304" pitchFamily="18" charset="0"/>
                <a:cs typeface="Times New Roman" panose="02020603050405020304" pitchFamily="18" charset="0"/>
              </a:rPr>
              <a:t>3. </a:t>
            </a:r>
            <a:r>
              <a:rPr lang="ru-RU" sz="2000" dirty="0">
                <a:latin typeface="Times New Roman" panose="02020603050405020304" pitchFamily="18" charset="0"/>
                <a:cs typeface="Times New Roman" panose="02020603050405020304" pitchFamily="18" charset="0"/>
              </a:rPr>
              <a:t>п</a:t>
            </a:r>
            <a:r>
              <a:rPr lang="ru-RU" sz="2000" dirty="0" smtClean="0">
                <a:latin typeface="Times New Roman" panose="02020603050405020304" pitchFamily="18" charset="0"/>
                <a:cs typeface="Times New Roman" panose="02020603050405020304" pitchFamily="18" charset="0"/>
              </a:rPr>
              <a:t>резентация проекта</a:t>
            </a:r>
            <a:endParaRPr lang="ru-RU" sz="2000" dirty="0">
              <a:latin typeface="Times New Roman" panose="02020603050405020304" pitchFamily="18" charset="0"/>
              <a:cs typeface="Times New Roman" panose="02020603050405020304" pitchFamily="18" charset="0"/>
            </a:endParaRPr>
          </a:p>
        </p:txBody>
      </p:sp>
      <p:sp>
        <p:nvSpPr>
          <p:cNvPr id="4" name="Заголовок 1"/>
          <p:cNvSpPr>
            <a:spLocks noGrp="1"/>
          </p:cNvSpPr>
          <p:nvPr>
            <p:ph type="title"/>
          </p:nvPr>
        </p:nvSpPr>
        <p:spPr/>
        <p:txBody>
          <a:bodyPr>
            <a:noAutofit/>
          </a:bodyPr>
          <a:lstStyle/>
          <a:p>
            <a:pPr lvl="0" algn="ctr"/>
            <a:r>
              <a:rPr lang="ru-RU" sz="2400" b="1" dirty="0">
                <a:effectLst/>
                <a:latin typeface="Times New Roman" panose="02020603050405020304" pitchFamily="18" charset="0"/>
                <a:cs typeface="Times New Roman" panose="02020603050405020304" pitchFamily="18" charset="0"/>
              </a:rPr>
              <a:t>3</a:t>
            </a:r>
            <a:r>
              <a:rPr lang="ru-RU" sz="2400" b="1" dirty="0" smtClean="0">
                <a:effectLst/>
                <a:latin typeface="Times New Roman" panose="02020603050405020304" pitchFamily="18" charset="0"/>
                <a:cs typeface="Times New Roman" panose="02020603050405020304" pitchFamily="18" charset="0"/>
              </a:rPr>
              <a:t> этап </a:t>
            </a:r>
            <a:r>
              <a:rPr lang="ru-RU" sz="2400" b="1" dirty="0">
                <a:effectLst/>
                <a:latin typeface="Times New Roman" panose="02020603050405020304" pitchFamily="18" charset="0"/>
                <a:cs typeface="Times New Roman" panose="02020603050405020304" pitchFamily="18" charset="0"/>
              </a:rPr>
              <a:t>– </a:t>
            </a:r>
            <a:r>
              <a:rPr lang="ru-RU" sz="2400" b="1" dirty="0" smtClean="0">
                <a:effectLst/>
                <a:latin typeface="Times New Roman" panose="02020603050405020304" pitchFamily="18" charset="0"/>
                <a:cs typeface="Times New Roman" panose="02020603050405020304" pitchFamily="18" charset="0"/>
              </a:rPr>
              <a:t>заключительный</a:t>
            </a:r>
            <a:endParaRPr lang="ru-RU" sz="24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9699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772816"/>
            <a:ext cx="7498080" cy="3312368"/>
          </a:xfrm>
        </p:spPr>
        <p:txBody>
          <a:bodyPr>
            <a:noAutofit/>
          </a:bodyPr>
          <a:lstStyle/>
          <a:p>
            <a:r>
              <a:rPr lang="ru-RU" sz="2400"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Лабораторию открыли – опыты мы проводили</a:t>
            </a:r>
            <a:br>
              <a:rPr lang="ru-RU" sz="2400"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400"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400"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400"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400"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400"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400"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smtClean="0">
                <a:solidFill>
                  <a:srgbClr val="0070C0"/>
                </a:solidFill>
                <a:effectLst/>
                <a:latin typeface="Times New Roman" panose="02020603050405020304" pitchFamily="18" charset="0"/>
                <a:cs typeface="Times New Roman" panose="02020603050405020304" pitchFamily="18" charset="0"/>
              </a:rPr>
              <a:t>Добро пожаловать друзья!</a:t>
            </a:r>
            <a:br>
              <a:rPr lang="ru-RU" sz="2000" dirty="0" smtClean="0">
                <a:solidFill>
                  <a:srgbClr val="0070C0"/>
                </a:solidFill>
                <a:effectLst/>
                <a:latin typeface="Times New Roman" panose="02020603050405020304" pitchFamily="18" charset="0"/>
                <a:cs typeface="Times New Roman" panose="02020603050405020304" pitchFamily="18" charset="0"/>
              </a:rPr>
            </a:br>
            <a:r>
              <a:rPr lang="ru-RU" sz="2000" dirty="0" smtClean="0">
                <a:solidFill>
                  <a:srgbClr val="0070C0"/>
                </a:solidFill>
                <a:effectLst/>
                <a:latin typeface="Times New Roman" panose="02020603050405020304" pitchFamily="18" charset="0"/>
                <a:cs typeface="Times New Roman" panose="02020603050405020304" pitchFamily="18" charset="0"/>
              </a:rPr>
              <a:t>  Хочу представить смело</a:t>
            </a:r>
            <a:br>
              <a:rPr lang="ru-RU" sz="2000" dirty="0" smtClean="0">
                <a:solidFill>
                  <a:srgbClr val="0070C0"/>
                </a:solidFill>
                <a:effectLst/>
                <a:latin typeface="Times New Roman" panose="02020603050405020304" pitchFamily="18" charset="0"/>
                <a:cs typeface="Times New Roman" panose="02020603050405020304" pitchFamily="18" charset="0"/>
              </a:rPr>
            </a:br>
            <a:r>
              <a:rPr lang="ru-RU" sz="2000" dirty="0" smtClean="0">
                <a:solidFill>
                  <a:srgbClr val="0070C0"/>
                </a:solidFill>
                <a:effectLst/>
                <a:latin typeface="Times New Roman" panose="02020603050405020304" pitchFamily="18" charset="0"/>
                <a:cs typeface="Times New Roman" panose="02020603050405020304" pitchFamily="18" charset="0"/>
              </a:rPr>
              <a:t>  Наш уголок для опытов.</a:t>
            </a:r>
            <a:br>
              <a:rPr lang="ru-RU" sz="2000" dirty="0" smtClean="0">
                <a:solidFill>
                  <a:srgbClr val="0070C0"/>
                </a:solidFill>
                <a:effectLst/>
                <a:latin typeface="Times New Roman" panose="02020603050405020304" pitchFamily="18" charset="0"/>
                <a:cs typeface="Times New Roman" panose="02020603050405020304" pitchFamily="18" charset="0"/>
              </a:rPr>
            </a:br>
            <a:r>
              <a:rPr lang="ru-RU" sz="2000" dirty="0" smtClean="0">
                <a:solidFill>
                  <a:srgbClr val="0070C0"/>
                </a:solidFill>
                <a:effectLst/>
                <a:latin typeface="Times New Roman" panose="02020603050405020304" pitchFamily="18" charset="0"/>
                <a:cs typeface="Times New Roman" panose="02020603050405020304" pitchFamily="18" charset="0"/>
              </a:rPr>
              <a:t>  Раскрою вам суть дела</a:t>
            </a:r>
            <a:br>
              <a:rPr lang="ru-RU" sz="2000" dirty="0" smtClean="0">
                <a:solidFill>
                  <a:srgbClr val="0070C0"/>
                </a:solidFill>
                <a:effectLst/>
                <a:latin typeface="Times New Roman" panose="02020603050405020304" pitchFamily="18" charset="0"/>
                <a:cs typeface="Times New Roman" panose="02020603050405020304" pitchFamily="18" charset="0"/>
              </a:rPr>
            </a:br>
            <a:r>
              <a:rPr lang="ru-RU" sz="2000" dirty="0" smtClean="0">
                <a:solidFill>
                  <a:srgbClr val="0070C0"/>
                </a:solidFill>
                <a:effectLst/>
                <a:latin typeface="Times New Roman" panose="02020603050405020304" pitchFamily="18" charset="0"/>
                <a:cs typeface="Times New Roman" panose="02020603050405020304" pitchFamily="18" charset="0"/>
              </a:rPr>
              <a:t>  Он служит для детишек всех</a:t>
            </a:r>
            <a:br>
              <a:rPr lang="ru-RU" sz="2000" dirty="0" smtClean="0">
                <a:solidFill>
                  <a:srgbClr val="0070C0"/>
                </a:solidFill>
                <a:effectLst/>
                <a:latin typeface="Times New Roman" panose="02020603050405020304" pitchFamily="18" charset="0"/>
                <a:cs typeface="Times New Roman" panose="02020603050405020304" pitchFamily="18" charset="0"/>
              </a:rPr>
            </a:br>
            <a:r>
              <a:rPr lang="ru-RU" sz="2000" dirty="0" smtClean="0">
                <a:solidFill>
                  <a:srgbClr val="0070C0"/>
                </a:solidFill>
                <a:effectLst/>
                <a:latin typeface="Times New Roman" panose="02020603050405020304" pitchFamily="18" charset="0"/>
                <a:cs typeface="Times New Roman" panose="02020603050405020304" pitchFamily="18" charset="0"/>
              </a:rPr>
              <a:t>  Источником всех знаний</a:t>
            </a:r>
            <a:br>
              <a:rPr lang="ru-RU" sz="2000" dirty="0" smtClean="0">
                <a:solidFill>
                  <a:srgbClr val="0070C0"/>
                </a:solidFill>
                <a:effectLst/>
                <a:latin typeface="Times New Roman" panose="02020603050405020304" pitchFamily="18" charset="0"/>
                <a:cs typeface="Times New Roman" panose="02020603050405020304" pitchFamily="18" charset="0"/>
              </a:rPr>
            </a:br>
            <a:r>
              <a:rPr lang="ru-RU" sz="2000" dirty="0" smtClean="0">
                <a:solidFill>
                  <a:srgbClr val="0070C0"/>
                </a:solidFill>
                <a:effectLst/>
                <a:latin typeface="Times New Roman" panose="02020603050405020304" pitchFamily="18" charset="0"/>
                <a:cs typeface="Times New Roman" panose="02020603050405020304" pitchFamily="18" charset="0"/>
              </a:rPr>
              <a:t>  Ведь нам без опытов нельзя</a:t>
            </a:r>
            <a:br>
              <a:rPr lang="ru-RU" sz="2000" dirty="0" smtClean="0">
                <a:solidFill>
                  <a:srgbClr val="0070C0"/>
                </a:solidFill>
                <a:effectLst/>
                <a:latin typeface="Times New Roman" panose="02020603050405020304" pitchFamily="18" charset="0"/>
                <a:cs typeface="Times New Roman" panose="02020603050405020304" pitchFamily="18" charset="0"/>
              </a:rPr>
            </a:br>
            <a:r>
              <a:rPr lang="ru-RU" sz="2000" dirty="0" smtClean="0">
                <a:solidFill>
                  <a:srgbClr val="0070C0"/>
                </a:solidFill>
                <a:effectLst/>
                <a:latin typeface="Times New Roman" panose="02020603050405020304" pitchFamily="18" charset="0"/>
                <a:cs typeface="Times New Roman" panose="02020603050405020304" pitchFamily="18" charset="0"/>
              </a:rPr>
              <a:t>  ЭКСПЕРИМЕНТЫ СТАВИМ!</a:t>
            </a:r>
            <a:r>
              <a:rPr lang="ru-RU" sz="2400" b="1" i="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400" b="1" i="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sz="2400" b="1" i="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descr="C:\Users\ольга\Desktop\PNo4Srpure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04665"/>
            <a:ext cx="3024336" cy="34563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ольга\Desktop\2Lq_Bu3YWF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7918" y="404665"/>
            <a:ext cx="2904362"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114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ольга\Desktop\FxvTdBc52A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200"/>
            <a:ext cx="3312368" cy="336499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ольга\Desktop\4ki_ndr-3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5701" y="-19895"/>
            <a:ext cx="3324571" cy="34809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ольга\Desktop\2df05oDWAy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1644" y="3367192"/>
            <a:ext cx="4896544" cy="3479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9971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82296" indent="0" algn="ctr">
              <a:buNone/>
            </a:pPr>
            <a:endParaRPr lang="ru-RU" sz="2800" dirty="0" smtClean="0">
              <a:latin typeface="Times New Roman" panose="02020603050405020304" pitchFamily="18" charset="0"/>
              <a:cs typeface="Times New Roman" panose="02020603050405020304" pitchFamily="18" charset="0"/>
            </a:endParaRPr>
          </a:p>
          <a:p>
            <a:pPr marL="82296" indent="0" algn="ctr">
              <a:buNone/>
            </a:pPr>
            <a:endParaRPr lang="ru-RU" sz="2800" dirty="0">
              <a:latin typeface="Times New Roman" panose="02020603050405020304" pitchFamily="18" charset="0"/>
              <a:cs typeface="Times New Roman" panose="02020603050405020304" pitchFamily="18" charset="0"/>
            </a:endParaRPr>
          </a:p>
          <a:p>
            <a:pPr marL="82296" indent="0" algn="ctr">
              <a:buNone/>
            </a:pPr>
            <a:endParaRPr lang="ru-RU" sz="2800" dirty="0" smtClean="0">
              <a:latin typeface="Times New Roman" panose="02020603050405020304" pitchFamily="18" charset="0"/>
              <a:cs typeface="Times New Roman" panose="02020603050405020304" pitchFamily="18" charset="0"/>
            </a:endParaRPr>
          </a:p>
          <a:p>
            <a:pPr marL="82296" indent="0" algn="ctr">
              <a:buNone/>
            </a:pPr>
            <a:r>
              <a:rPr lang="ru-RU" sz="2800" dirty="0" smtClean="0">
                <a:latin typeface="Times New Roman" panose="02020603050405020304" pitchFamily="18" charset="0"/>
                <a:cs typeface="Times New Roman" panose="02020603050405020304" pitchFamily="18" charset="0"/>
              </a:rPr>
              <a:t>СПАСИБО ЗА ВНИМАНИЕ!</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3484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16632"/>
            <a:ext cx="7952671" cy="576064"/>
          </a:xfrm>
        </p:spPr>
        <p:txBody>
          <a:bodyPr>
            <a:normAutofit/>
          </a:bodyPr>
          <a:lstStyle/>
          <a:p>
            <a:pPr algn="r"/>
            <a:r>
              <a:rPr lang="ru-RU" sz="2400" b="1" dirty="0" smtClean="0">
                <a:solidFill>
                  <a:schemeClr val="accent2">
                    <a:lumMod val="60000"/>
                    <a:lumOff val="40000"/>
                  </a:schemeClr>
                </a:solidFill>
                <a:latin typeface="Times New Roman" panose="02020603050405020304" pitchFamily="18" charset="0"/>
                <a:cs typeface="Times New Roman" panose="02020603050405020304" pitchFamily="18" charset="0"/>
              </a:rPr>
              <a:t>Паспорт проекта</a:t>
            </a:r>
            <a:endParaRPr lang="ru-RU" sz="24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971600" y="620688"/>
            <a:ext cx="7560840" cy="2808312"/>
          </a:xfrm>
        </p:spPr>
        <p:txBody>
          <a:bodyPr>
            <a:normAutofit/>
          </a:bodyPr>
          <a:lstStyle/>
          <a:p>
            <a:pPr marL="0" indent="0">
              <a:buNone/>
            </a:pPr>
            <a:r>
              <a:rPr lang="ru-RU" sz="1800" u="sng" dirty="0" smtClean="0">
                <a:latin typeface="Times New Roman" panose="02020603050405020304" pitchFamily="18" charset="0"/>
                <a:cs typeface="Times New Roman" panose="02020603050405020304" pitchFamily="18" charset="0"/>
              </a:rPr>
              <a:t>Тема:</a:t>
            </a:r>
            <a:r>
              <a:rPr lang="ru-RU" sz="1800" dirty="0" smtClean="0">
                <a:latin typeface="Times New Roman" panose="02020603050405020304" pitchFamily="18" charset="0"/>
                <a:cs typeface="Times New Roman" panose="02020603050405020304" pitchFamily="18" charset="0"/>
              </a:rPr>
              <a:t> « </a:t>
            </a:r>
            <a:r>
              <a:rPr lang="ru-RU" sz="1800" dirty="0">
                <a:latin typeface="Times New Roman" panose="02020603050405020304" pitchFamily="18" charset="0"/>
                <a:cs typeface="Times New Roman" panose="02020603050405020304" pitchFamily="18" charset="0"/>
              </a:rPr>
              <a:t>Волшебный песок</a:t>
            </a:r>
            <a:r>
              <a:rPr lang="ru-RU" sz="1800" dirty="0" smtClean="0">
                <a:latin typeface="Times New Roman" panose="02020603050405020304" pitchFamily="18" charset="0"/>
                <a:cs typeface="Times New Roman" panose="02020603050405020304" pitchFamily="18" charset="0"/>
              </a:rPr>
              <a:t>»</a:t>
            </a:r>
          </a:p>
          <a:p>
            <a:pPr marL="0" indent="0">
              <a:buNone/>
            </a:pPr>
            <a:r>
              <a:rPr lang="ru-RU" sz="1800" u="sng" dirty="0" smtClean="0">
                <a:latin typeface="Times New Roman" panose="02020603050405020304" pitchFamily="18" charset="0"/>
                <a:cs typeface="Times New Roman" panose="02020603050405020304" pitchFamily="18" charset="0"/>
              </a:rPr>
              <a:t>Автор:</a:t>
            </a:r>
            <a:r>
              <a:rPr lang="ru-RU" sz="1800" dirty="0" smtClean="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Немкова М.Л</a:t>
            </a:r>
            <a:endParaRPr lang="ru-RU" sz="1800" dirty="0" smtClean="0">
              <a:latin typeface="Times New Roman" panose="02020603050405020304" pitchFamily="18" charset="0"/>
              <a:cs typeface="Times New Roman" panose="02020603050405020304" pitchFamily="18" charset="0"/>
            </a:endParaRPr>
          </a:p>
          <a:p>
            <a:pPr marL="0" indent="0">
              <a:buNone/>
            </a:pPr>
            <a:r>
              <a:rPr lang="ru-RU" sz="1800" u="sng" dirty="0" smtClean="0">
                <a:latin typeface="Times New Roman" panose="02020603050405020304" pitchFamily="18" charset="0"/>
                <a:cs typeface="Times New Roman" panose="02020603050405020304" pitchFamily="18" charset="0"/>
              </a:rPr>
              <a:t>Тип проекта: </a:t>
            </a:r>
            <a:r>
              <a:rPr lang="ru-RU" sz="1800" dirty="0" smtClean="0">
                <a:latin typeface="Times New Roman" panose="02020603050405020304" pitchFamily="18" charset="0"/>
                <a:cs typeface="Times New Roman" panose="02020603050405020304" pitchFamily="18" charset="0"/>
              </a:rPr>
              <a:t>познавательно-исследовательский</a:t>
            </a:r>
          </a:p>
          <a:p>
            <a:pPr marL="0" indent="0">
              <a:buNone/>
            </a:pPr>
            <a:r>
              <a:rPr lang="ru-RU" sz="1800" u="sng" dirty="0" smtClean="0">
                <a:latin typeface="Times New Roman" panose="02020603050405020304" pitchFamily="18" charset="0"/>
                <a:cs typeface="Times New Roman" panose="02020603050405020304" pitchFamily="18" charset="0"/>
              </a:rPr>
              <a:t>Продолжительность:</a:t>
            </a:r>
            <a:r>
              <a:rPr lang="ru-RU" sz="1800" dirty="0" smtClean="0">
                <a:latin typeface="Times New Roman" panose="02020603050405020304" pitchFamily="18" charset="0"/>
                <a:cs typeface="Times New Roman" panose="02020603050405020304" pitchFamily="18" charset="0"/>
              </a:rPr>
              <a:t> краткосрочный (5 ДНЕЙ)</a:t>
            </a:r>
          </a:p>
          <a:p>
            <a:pPr marL="0" indent="0">
              <a:buNone/>
            </a:pPr>
            <a:r>
              <a:rPr lang="ru-RU" sz="1800" u="sng" dirty="0" smtClean="0">
                <a:latin typeface="Times New Roman" panose="02020603050405020304" pitchFamily="18" charset="0"/>
                <a:cs typeface="Times New Roman" panose="02020603050405020304" pitchFamily="18" charset="0"/>
              </a:rPr>
              <a:t>Участники проекта:</a:t>
            </a:r>
            <a:r>
              <a:rPr lang="ru-RU" sz="1800" dirty="0" smtClean="0">
                <a:latin typeface="Times New Roman" panose="02020603050405020304" pitchFamily="18" charset="0"/>
                <a:cs typeface="Times New Roman" panose="02020603050405020304" pitchFamily="18" charset="0"/>
              </a:rPr>
              <a:t> воспитанники </a:t>
            </a:r>
            <a:r>
              <a:rPr lang="ru-RU" sz="1800" dirty="0" smtClean="0">
                <a:latin typeface="Times New Roman" panose="02020603050405020304" pitchFamily="18" charset="0"/>
                <a:cs typeface="Times New Roman" panose="02020603050405020304" pitchFamily="18" charset="0"/>
              </a:rPr>
              <a:t>старшей</a:t>
            </a:r>
            <a:r>
              <a:rPr lang="ru-RU" sz="1800" dirty="0" smtClean="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группы   </a:t>
            </a:r>
            <a:r>
              <a:rPr lang="ru-RU" sz="1800" dirty="0" smtClean="0">
                <a:latin typeface="Times New Roman" panose="02020603050405020304" pitchFamily="18" charset="0"/>
                <a:cs typeface="Times New Roman" panose="02020603050405020304" pitchFamily="18" charset="0"/>
              </a:rPr>
              <a:t>«</a:t>
            </a:r>
            <a:r>
              <a:rPr lang="ru-RU" sz="1800" dirty="0" err="1" smtClean="0">
                <a:latin typeface="Times New Roman" panose="02020603050405020304" pitchFamily="18" charset="0"/>
                <a:cs typeface="Times New Roman" panose="02020603050405020304" pitchFamily="18" charset="0"/>
              </a:rPr>
              <a:t>Дельфинчики</a:t>
            </a:r>
            <a:r>
              <a:rPr lang="ru-RU" sz="1800" dirty="0" smtClean="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воспитатель</a:t>
            </a:r>
          </a:p>
          <a:p>
            <a:pPr marL="0" indent="0">
              <a:buNone/>
            </a:pPr>
            <a:r>
              <a:rPr lang="ru-RU" sz="1800" u="sng" dirty="0" smtClean="0">
                <a:latin typeface="Times New Roman" panose="02020603050405020304" pitchFamily="18" charset="0"/>
                <a:cs typeface="Times New Roman" panose="02020603050405020304" pitchFamily="18" charset="0"/>
              </a:rPr>
              <a:t>Возраст участников: </a:t>
            </a:r>
            <a:r>
              <a:rPr lang="ru-RU" sz="1800" dirty="0" smtClean="0">
                <a:latin typeface="Times New Roman" panose="02020603050405020304" pitchFamily="18" charset="0"/>
                <a:cs typeface="Times New Roman" panose="02020603050405020304" pitchFamily="18" charset="0"/>
              </a:rPr>
              <a:t>5-6 </a:t>
            </a:r>
            <a:r>
              <a:rPr lang="ru-RU" sz="1800" dirty="0" smtClean="0">
                <a:latin typeface="Times New Roman" panose="02020603050405020304" pitchFamily="18" charset="0"/>
                <a:cs typeface="Times New Roman" panose="02020603050405020304" pitchFamily="18" charset="0"/>
              </a:rPr>
              <a:t>лет</a:t>
            </a:r>
            <a:endParaRPr lang="ru-RU" sz="1800" dirty="0" smtClean="0">
              <a:latin typeface="Times New Roman" panose="02020603050405020304" pitchFamily="18" charset="0"/>
              <a:cs typeface="Times New Roman" panose="02020603050405020304" pitchFamily="18" charset="0"/>
            </a:endParaRPr>
          </a:p>
          <a:p>
            <a:pPr marL="0" indent="0">
              <a:buNone/>
            </a:pPr>
            <a:r>
              <a:rPr lang="ru-RU" sz="1800" u="sng" dirty="0" smtClean="0">
                <a:latin typeface="Times New Roman" panose="02020603050405020304" pitchFamily="18" charset="0"/>
                <a:cs typeface="Times New Roman" panose="02020603050405020304" pitchFamily="18" charset="0"/>
              </a:rPr>
              <a:t>Проблема:</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Недостаточные знания детей о свойствах песка.</a:t>
            </a:r>
            <a:endParaRPr lang="ru-RU" sz="1800" dirty="0" smtClean="0">
              <a:latin typeface="Times New Roman" panose="02020603050405020304" pitchFamily="18" charset="0"/>
              <a:cs typeface="Times New Roman" panose="02020603050405020304" pitchFamily="18" charset="0"/>
            </a:endParaRPr>
          </a:p>
          <a:p>
            <a:pPr marL="0" indent="0">
              <a:buNone/>
            </a:pPr>
            <a:endParaRPr lang="ru-RU" sz="2000" dirty="0">
              <a:latin typeface="Times New Roman" panose="02020603050405020304" pitchFamily="18" charset="0"/>
              <a:cs typeface="Times New Roman" panose="02020603050405020304" pitchFamily="18" charset="0"/>
            </a:endParaRPr>
          </a:p>
        </p:txBody>
      </p:sp>
      <p:pic>
        <p:nvPicPr>
          <p:cNvPr id="1026" name="Picture 2" descr="F:\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429000"/>
            <a:ext cx="5693194" cy="3287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662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116632"/>
            <a:ext cx="7498080" cy="648072"/>
          </a:xfrm>
        </p:spPr>
        <p:txBody>
          <a:bodyPr>
            <a:normAutofit fontScale="90000"/>
          </a:bodyPr>
          <a:lstStyle/>
          <a:p>
            <a:r>
              <a:rPr lang="ru-RU" dirty="0" smtClean="0">
                <a:effectLst/>
              </a:rPr>
              <a:t/>
            </a:r>
            <a:br>
              <a:rPr lang="ru-RU" dirty="0" smtClean="0">
                <a:effectLst/>
              </a:rPr>
            </a:br>
            <a:endParaRPr lang="ru-RU" dirty="0"/>
          </a:p>
        </p:txBody>
      </p:sp>
      <p:sp>
        <p:nvSpPr>
          <p:cNvPr id="3" name="Объект 2"/>
          <p:cNvSpPr>
            <a:spLocks noGrp="1"/>
          </p:cNvSpPr>
          <p:nvPr>
            <p:ph idx="1"/>
          </p:nvPr>
        </p:nvSpPr>
        <p:spPr>
          <a:xfrm>
            <a:off x="1435608" y="1340768"/>
            <a:ext cx="7498080" cy="3168352"/>
          </a:xfrm>
        </p:spPr>
        <p:txBody>
          <a:bodyPr>
            <a:normAutofit/>
          </a:bodyPr>
          <a:lstStyle/>
          <a:p>
            <a:pPr marL="82296" indent="0">
              <a:buNone/>
            </a:pPr>
            <a:r>
              <a:rPr lang="ru-RU" sz="2000" b="1" dirty="0">
                <a:solidFill>
                  <a:schemeClr val="accent2">
                    <a:lumMod val="75000"/>
                  </a:schemeClr>
                </a:solidFill>
                <a:latin typeface="Times New Roman" panose="02020603050405020304" pitchFamily="18" charset="0"/>
                <a:cs typeface="Times New Roman" panose="02020603050405020304" pitchFamily="18" charset="0"/>
              </a:rPr>
              <a:t>Риск проекта</a:t>
            </a:r>
            <a:br>
              <a:rPr lang="ru-RU" sz="2000" b="1" dirty="0">
                <a:solidFill>
                  <a:schemeClr val="accent2">
                    <a:lumMod val="75000"/>
                  </a:schemeClr>
                </a:solidFill>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1</a:t>
            </a:r>
            <a:r>
              <a:rPr lang="ru-RU" sz="1800" dirty="0">
                <a:latin typeface="Times New Roman" panose="02020603050405020304" pitchFamily="18" charset="0"/>
                <a:cs typeface="Times New Roman" panose="02020603050405020304" pitchFamily="18" charset="0"/>
              </a:rPr>
              <a:t>. Низкий познавательный интерес детей.</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2. Низкая </a:t>
            </a:r>
            <a:r>
              <a:rPr lang="ru-RU" sz="1800" dirty="0" smtClean="0">
                <a:latin typeface="Times New Roman" panose="02020603050405020304" pitchFamily="18" charset="0"/>
                <a:cs typeface="Times New Roman" panose="02020603050405020304" pitchFamily="18" charset="0"/>
              </a:rPr>
              <a:t>информированность  </a:t>
            </a:r>
            <a:r>
              <a:rPr lang="ru-RU" sz="1800" dirty="0">
                <a:latin typeface="Times New Roman" panose="02020603050405020304" pitchFamily="18" charset="0"/>
                <a:cs typeface="Times New Roman" panose="02020603050405020304" pitchFamily="18" charset="0"/>
              </a:rPr>
              <a:t>родителей</a:t>
            </a:r>
            <a:r>
              <a:rPr lang="ru-RU" sz="1800" dirty="0" smtClean="0">
                <a:latin typeface="Times New Roman" panose="02020603050405020304" pitchFamily="18" charset="0"/>
                <a:cs typeface="Times New Roman" panose="02020603050405020304" pitchFamily="18" charset="0"/>
              </a:rPr>
              <a:t>.</a:t>
            </a:r>
          </a:p>
          <a:p>
            <a:pPr marL="82296" indent="0">
              <a:buNone/>
            </a:pPr>
            <a:r>
              <a:rPr lang="ru-RU" sz="2000" b="1" dirty="0">
                <a:solidFill>
                  <a:schemeClr val="accent2">
                    <a:lumMod val="75000"/>
                  </a:schemeClr>
                </a:solidFill>
                <a:latin typeface="Times New Roman" panose="02020603050405020304" pitchFamily="18" charset="0"/>
                <a:cs typeface="Times New Roman" panose="02020603050405020304" pitchFamily="18" charset="0"/>
              </a:rPr>
              <a:t>Предупреждение </a:t>
            </a:r>
            <a:r>
              <a:rPr lang="ru-RU" sz="2000" b="1" dirty="0" smtClean="0">
                <a:solidFill>
                  <a:schemeClr val="accent2">
                    <a:lumMod val="75000"/>
                  </a:schemeClr>
                </a:solidFill>
                <a:latin typeface="Times New Roman" panose="02020603050405020304" pitchFamily="18" charset="0"/>
                <a:cs typeface="Times New Roman" panose="02020603050405020304" pitchFamily="18" charset="0"/>
              </a:rPr>
              <a:t>рисков</a:t>
            </a:r>
            <a:endParaRPr lang="ru-RU" sz="2000" b="1" dirty="0">
              <a:solidFill>
                <a:schemeClr val="accent2">
                  <a:lumMod val="75000"/>
                </a:schemeClr>
              </a:solidFill>
              <a:latin typeface="Times New Roman" panose="02020603050405020304" pitchFamily="18" charset="0"/>
              <a:cs typeface="Times New Roman" panose="02020603050405020304" pitchFamily="18" charset="0"/>
            </a:endParaRPr>
          </a:p>
          <a:p>
            <a:pPr marL="82296" indent="0">
              <a:buNone/>
            </a:pPr>
            <a:r>
              <a:rPr lang="ru-RU" sz="1800" dirty="0">
                <a:latin typeface="Times New Roman" panose="02020603050405020304" pitchFamily="18" charset="0"/>
                <a:cs typeface="Times New Roman" panose="02020603050405020304" pitchFamily="18" charset="0"/>
              </a:rPr>
              <a:t>Для повышения познавательного интереса детей и их родителей провести в группе работу по разъяснению запланированных задач по </a:t>
            </a:r>
            <a:r>
              <a:rPr lang="ru-RU" sz="1800" dirty="0" smtClean="0">
                <a:latin typeface="Times New Roman" panose="02020603050405020304" pitchFamily="18" charset="0"/>
                <a:cs typeface="Times New Roman" panose="02020603050405020304" pitchFamily="18" charset="0"/>
              </a:rPr>
              <a:t>проекту </a:t>
            </a:r>
            <a:r>
              <a:rPr lang="ru-RU" sz="1800" dirty="0">
                <a:latin typeface="Times New Roman" panose="02020603050405020304" pitchFamily="18" charset="0"/>
                <a:cs typeface="Times New Roman" panose="02020603050405020304" pitchFamily="18" charset="0"/>
              </a:rPr>
              <a:t>«Волшебный песок</a:t>
            </a:r>
            <a:r>
              <a:rPr lang="ru-RU" sz="1800" dirty="0" smtClean="0">
                <a:latin typeface="Times New Roman" panose="02020603050405020304" pitchFamily="18" charset="0"/>
                <a:cs typeface="Times New Roman" panose="02020603050405020304" pitchFamily="18" charset="0"/>
              </a:rPr>
              <a:t>»</a:t>
            </a:r>
          </a:p>
        </p:txBody>
      </p:sp>
      <p:sp>
        <p:nvSpPr>
          <p:cNvPr id="4" name="Заголовок 1"/>
          <p:cNvSpPr txBox="1">
            <a:spLocks/>
          </p:cNvSpPr>
          <p:nvPr/>
        </p:nvSpPr>
        <p:spPr>
          <a:xfrm>
            <a:off x="971600" y="116632"/>
            <a:ext cx="7952671" cy="576064"/>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r"/>
            <a:r>
              <a:rPr lang="ru-RU" sz="2400" b="1" dirty="0" smtClean="0">
                <a:solidFill>
                  <a:schemeClr val="accent2">
                    <a:lumMod val="60000"/>
                    <a:lumOff val="40000"/>
                  </a:schemeClr>
                </a:solidFill>
                <a:latin typeface="Times New Roman" panose="02020603050405020304" pitchFamily="18" charset="0"/>
                <a:cs typeface="Times New Roman" panose="02020603050405020304" pitchFamily="18" charset="0"/>
              </a:rPr>
              <a:t>Паспорт проекта</a:t>
            </a:r>
            <a:endParaRPr lang="ru-RU" sz="24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pic>
        <p:nvPicPr>
          <p:cNvPr id="1027" name="Picture 3" descr="F:\ве-ро-и-опаткоу-ав-ивате-ь-песка-также-вектор-и-юстрации-притяжки-corel-410202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692696"/>
            <a:ext cx="1862336" cy="171832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857121f94e4da2594c1aaa31f2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9161" y="3501008"/>
            <a:ext cx="3967929" cy="3154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740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0"/>
            <a:ext cx="7715200" cy="620688"/>
          </a:xfrm>
        </p:spPr>
        <p:txBody>
          <a:bodyPr>
            <a:normAutofit/>
          </a:bodyPr>
          <a:lstStyle/>
          <a:p>
            <a:pPr algn="r"/>
            <a:r>
              <a:rPr lang="ru-RU" sz="2400" b="1" dirty="0" smtClean="0">
                <a:solidFill>
                  <a:schemeClr val="accent2">
                    <a:lumMod val="60000"/>
                    <a:lumOff val="40000"/>
                  </a:schemeClr>
                </a:solidFill>
                <a:latin typeface="Times New Roman" panose="02020603050405020304" pitchFamily="18" charset="0"/>
                <a:cs typeface="Times New Roman" panose="02020603050405020304" pitchFamily="18" charset="0"/>
              </a:rPr>
              <a:t>Паспорт проекта</a:t>
            </a:r>
            <a:endParaRPr lang="ru-RU" sz="24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sz="half" idx="1"/>
          </p:nvPr>
        </p:nvSpPr>
        <p:spPr>
          <a:xfrm>
            <a:off x="1043608" y="764704"/>
            <a:ext cx="7344816" cy="3960440"/>
          </a:xfrm>
        </p:spPr>
        <p:txBody>
          <a:bodyPr>
            <a:normAutofit fontScale="85000" lnSpcReduction="10000"/>
          </a:bodyPr>
          <a:lstStyle/>
          <a:p>
            <a:pPr marL="0" indent="0" algn="ctr">
              <a:buNone/>
            </a:pPr>
            <a:r>
              <a:rPr lang="ru-RU" dirty="0" smtClean="0"/>
              <a:t>Актуальность</a:t>
            </a:r>
          </a:p>
          <a:p>
            <a:pPr marL="0" indent="0" algn="ctr">
              <a:buNone/>
            </a:pPr>
            <a:endParaRPr lang="ru-RU" sz="2400" dirty="0">
              <a:latin typeface="Times New Roman" panose="02020603050405020304" pitchFamily="18" charset="0"/>
              <a:cs typeface="Times New Roman" panose="02020603050405020304" pitchFamily="18" charset="0"/>
            </a:endParaRPr>
          </a:p>
          <a:p>
            <a:pPr marL="0" indent="0" fontAlgn="base">
              <a:buNone/>
            </a:pPr>
            <a:r>
              <a:rPr lang="ru-RU" dirty="0"/>
              <a:t>Экспериментирование является одним из наиболее  эффективных  методов  в  развитии познавательной  активности  дошкольников.</a:t>
            </a:r>
          </a:p>
          <a:p>
            <a:pPr marL="0" indent="0">
              <a:buNone/>
            </a:pPr>
            <a:r>
              <a:rPr lang="ru-RU" dirty="0"/>
              <a:t>В  данном  проекте объектом изучения стал сухой и влажный  песок.  Песок  в  сухом  виде  не  сохраняет  форму – он  рассыпается. А мокрый песок сохраняет форму ёмкости, в которую его  положили.  Песок можно окрасить, используя различные красители – мел, пищевые красители, акварель.</a:t>
            </a:r>
          </a:p>
        </p:txBody>
      </p:sp>
      <p:pic>
        <p:nvPicPr>
          <p:cNvPr id="2051" name="Picture 3" descr="F:\Nedostatok-kvartsevogo-peska-ego-tse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5013176"/>
            <a:ext cx="2483768" cy="164886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47de426a8179116c5afef0118ab01d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8151" y="4865834"/>
            <a:ext cx="4061441" cy="1840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289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16632"/>
            <a:ext cx="7848872" cy="1143000"/>
          </a:xfrm>
        </p:spPr>
        <p:txBody>
          <a:bodyPr>
            <a:normAutofit/>
          </a:bodyPr>
          <a:lstStyle/>
          <a:p>
            <a:pPr algn="r"/>
            <a:r>
              <a:rPr lang="ru-RU" sz="2400" b="1" dirty="0" smtClean="0">
                <a:solidFill>
                  <a:schemeClr val="accent2">
                    <a:lumMod val="60000"/>
                    <a:lumOff val="40000"/>
                  </a:schemeClr>
                </a:solidFill>
                <a:latin typeface="Times New Roman" panose="02020603050405020304" pitchFamily="18" charset="0"/>
                <a:cs typeface="Times New Roman" panose="02020603050405020304" pitchFamily="18" charset="0"/>
              </a:rPr>
              <a:t>Паспорт проекта</a:t>
            </a:r>
            <a:endParaRPr lang="ru-RU" sz="24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115616" y="1268760"/>
            <a:ext cx="6400800" cy="2880320"/>
          </a:xfrm>
        </p:spPr>
        <p:txBody>
          <a:bodyPr>
            <a:normAutofit/>
          </a:bodyPr>
          <a:lstStyle/>
          <a:p>
            <a:pPr marL="45720" indent="0" algn="just">
              <a:buNone/>
            </a:pPr>
            <a:r>
              <a:rPr lang="ru-RU" sz="2000" dirty="0" smtClean="0">
                <a:solidFill>
                  <a:schemeClr val="tx1"/>
                </a:solidFill>
                <a:latin typeface="Times New Roman" panose="02020603050405020304" pitchFamily="18" charset="0"/>
                <a:cs typeface="Times New Roman" panose="02020603050405020304" pitchFamily="18" charset="0"/>
              </a:rPr>
              <a:t>Цель: </a:t>
            </a:r>
          </a:p>
          <a:p>
            <a:pPr algn="just"/>
            <a:r>
              <a:rPr lang="ru-RU" sz="2000" dirty="0" smtClean="0">
                <a:solidFill>
                  <a:schemeClr val="tx1"/>
                </a:solidFill>
                <a:latin typeface="Times New Roman" panose="02020603050405020304" pitchFamily="18" charset="0"/>
                <a:cs typeface="Times New Roman" panose="02020603050405020304" pitchFamily="18" charset="0"/>
              </a:rPr>
              <a:t>Развивать </a:t>
            </a:r>
            <a:r>
              <a:rPr lang="ru-RU" sz="2000" dirty="0">
                <a:solidFill>
                  <a:schemeClr val="tx1"/>
                </a:solidFill>
                <a:latin typeface="Times New Roman" panose="02020603050405020304" pitchFamily="18" charset="0"/>
                <a:cs typeface="Times New Roman" panose="02020603050405020304" pitchFamily="18" charset="0"/>
              </a:rPr>
              <a:t>у детей интерес к познанию и практическому исследованию песка. Способствовать развитию мыслительной и коммуникативной деятельности.</a:t>
            </a:r>
          </a:p>
          <a:p>
            <a:pPr algn="just"/>
            <a:r>
              <a:rPr lang="ru-RU" sz="2000" dirty="0">
                <a:solidFill>
                  <a:schemeClr val="tx1"/>
                </a:solidFill>
                <a:latin typeface="Times New Roman" panose="02020603050405020304" pitchFamily="18" charset="0"/>
                <a:cs typeface="Times New Roman" panose="02020603050405020304" pitchFamily="18" charset="0"/>
              </a:rPr>
              <a:t>Развивать речь, познавательные процессы и мелкую моторику рук. </a:t>
            </a:r>
          </a:p>
        </p:txBody>
      </p:sp>
      <p:pic>
        <p:nvPicPr>
          <p:cNvPr id="3075" name="Picture 3" descr="F:\95319919_w640_h640_igrushki-dlya-pesochnits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3977750"/>
            <a:ext cx="2463719" cy="2429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60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608" y="764704"/>
            <a:ext cx="7848872" cy="5976664"/>
          </a:xfrm>
        </p:spPr>
        <p:txBody>
          <a:bodyPr>
            <a:noAutofit/>
          </a:bodyPr>
          <a:lstStyle/>
          <a:p>
            <a:pPr marL="82296" indent="0">
              <a:buNone/>
            </a:pPr>
            <a:r>
              <a:rPr lang="ru-RU" sz="2000" b="1" dirty="0" smtClean="0">
                <a:solidFill>
                  <a:schemeClr val="tx1"/>
                </a:solidFill>
                <a:latin typeface="Times New Roman" panose="02020603050405020304" pitchFamily="18" charset="0"/>
                <a:cs typeface="Times New Roman" panose="02020603050405020304" pitchFamily="18" charset="0"/>
              </a:rPr>
              <a:t>Задачи: </a:t>
            </a:r>
          </a:p>
          <a:p>
            <a:pPr marL="82296" indent="0">
              <a:buNone/>
            </a:pPr>
            <a:r>
              <a:rPr lang="ru-RU" sz="1600" u="sng" dirty="0" smtClean="0">
                <a:latin typeface="Times New Roman" panose="02020603050405020304" pitchFamily="18" charset="0"/>
                <a:cs typeface="Times New Roman" panose="02020603050405020304" pitchFamily="18" charset="0"/>
              </a:rPr>
              <a:t>Обучающие</a:t>
            </a:r>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Формировать у детей интерес к работе с </a:t>
            </a:r>
            <a:r>
              <a:rPr lang="ru-RU" sz="1600" dirty="0" smtClean="0">
                <a:latin typeface="Times New Roman" panose="02020603050405020304" pitchFamily="18" charset="0"/>
                <a:cs typeface="Times New Roman" panose="02020603050405020304" pitchFamily="18" charset="0"/>
              </a:rPr>
              <a:t>песком</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посредством выполнения опытно - экспериментальной деятельности</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lvl="0"/>
            <a:r>
              <a:rPr lang="ru-RU" sz="1600" dirty="0">
                <a:latin typeface="Times New Roman" panose="02020603050405020304" pitchFamily="18" charset="0"/>
                <a:cs typeface="Times New Roman" panose="02020603050405020304" pitchFamily="18" charset="0"/>
              </a:rPr>
              <a:t>Помочь детям овладеть техническими умениями лепки из песка;</a:t>
            </a:r>
          </a:p>
          <a:p>
            <a:pPr lvl="0"/>
            <a:r>
              <a:rPr lang="ru-RU" sz="1600" dirty="0">
                <a:latin typeface="Times New Roman" panose="02020603050405020304" pitchFamily="18" charset="0"/>
                <a:cs typeface="Times New Roman" panose="02020603050405020304" pitchFamily="18" charset="0"/>
              </a:rPr>
              <a:t>Сформировать у детей представления о песке, его видах, свойствах, возможностях использования песка в жизни человека.</a:t>
            </a:r>
          </a:p>
          <a:p>
            <a:pPr marL="82296" indent="0">
              <a:buNone/>
            </a:pPr>
            <a:r>
              <a:rPr lang="ru-RU" sz="1600" u="sng" dirty="0" smtClean="0">
                <a:latin typeface="Times New Roman" panose="02020603050405020304" pitchFamily="18" charset="0"/>
                <a:cs typeface="Times New Roman" panose="02020603050405020304" pitchFamily="18" charset="0"/>
              </a:rPr>
              <a:t>Развивающие</a:t>
            </a:r>
          </a:p>
          <a:p>
            <a:r>
              <a:rPr lang="ru-RU" sz="1600" dirty="0">
                <a:latin typeface="Times New Roman" panose="02020603050405020304" pitchFamily="18" charset="0"/>
                <a:cs typeface="Times New Roman" panose="02020603050405020304" pitchFamily="18" charset="0"/>
              </a:rPr>
              <a:t>р</a:t>
            </a:r>
            <a:r>
              <a:rPr lang="ru-RU" sz="1600" dirty="0" smtClean="0">
                <a:latin typeface="Times New Roman" panose="02020603050405020304" pitchFamily="18" charset="0"/>
                <a:cs typeface="Times New Roman" panose="02020603050405020304" pitchFamily="18" charset="0"/>
              </a:rPr>
              <a:t>азвивать словарный запас,  связную речь. </a:t>
            </a:r>
            <a:endParaRPr lang="ru-RU" sz="1600" dirty="0">
              <a:latin typeface="Times New Roman" panose="02020603050405020304" pitchFamily="18" charset="0"/>
              <a:cs typeface="Times New Roman" panose="02020603050405020304" pitchFamily="18" charset="0"/>
            </a:endParaRPr>
          </a:p>
          <a:p>
            <a:pPr lvl="0"/>
            <a:r>
              <a:rPr lang="ru-RU" sz="1600" dirty="0">
                <a:latin typeface="Times New Roman" panose="02020603050405020304" pitchFamily="18" charset="0"/>
                <a:cs typeface="Times New Roman" panose="02020603050405020304" pitchFamily="18" charset="0"/>
              </a:rPr>
              <a:t>Развивать познавательные способности (внимание, восприятие, мышление, память, воображение);</a:t>
            </a:r>
          </a:p>
          <a:p>
            <a:pPr lvl="0"/>
            <a:r>
              <a:rPr lang="ru-RU" sz="1600" dirty="0">
                <a:latin typeface="Times New Roman" panose="02020603050405020304" pitchFamily="18" charset="0"/>
                <a:cs typeface="Times New Roman" panose="02020603050405020304" pitchFamily="18" charset="0"/>
              </a:rPr>
              <a:t>Развивать тактильную чувствительность, мелкую моторику руки;</a:t>
            </a:r>
          </a:p>
          <a:p>
            <a:pPr lvl="0"/>
            <a:r>
              <a:rPr lang="ru-RU" sz="1600" dirty="0">
                <a:latin typeface="Times New Roman" panose="02020603050405020304" pitchFamily="18" charset="0"/>
                <a:cs typeface="Times New Roman" panose="02020603050405020304" pitchFamily="18" charset="0"/>
              </a:rPr>
              <a:t>Развивать у детей творческие способности, активность, самостоятельность и инициативу в ходе работы;</a:t>
            </a:r>
          </a:p>
          <a:p>
            <a:pPr marL="82296" indent="0">
              <a:buNone/>
            </a:pPr>
            <a:r>
              <a:rPr lang="ru-RU" sz="1600" u="sng" dirty="0" smtClean="0">
                <a:latin typeface="Times New Roman" panose="02020603050405020304" pitchFamily="18" charset="0"/>
                <a:cs typeface="Times New Roman" panose="02020603050405020304" pitchFamily="18" charset="0"/>
              </a:rPr>
              <a:t>Воспитательные</a:t>
            </a:r>
            <a:endParaRPr lang="ru-RU" sz="1600" dirty="0">
              <a:latin typeface="Times New Roman" panose="02020603050405020304" pitchFamily="18" charset="0"/>
              <a:cs typeface="Times New Roman" panose="02020603050405020304" pitchFamily="18" charset="0"/>
            </a:endParaRPr>
          </a:p>
          <a:p>
            <a:pPr lvl="0"/>
            <a:r>
              <a:rPr lang="ru-RU" sz="1600" dirty="0">
                <a:latin typeface="Times New Roman" panose="02020603050405020304" pitchFamily="18" charset="0"/>
                <a:cs typeface="Times New Roman" panose="02020603050405020304" pitchFamily="18" charset="0"/>
              </a:rPr>
              <a:t>Формировать устойчивый интерес к художественной деятельности (лепке);</a:t>
            </a:r>
          </a:p>
          <a:p>
            <a:pPr lvl="0"/>
            <a:r>
              <a:rPr lang="ru-RU" sz="1600" dirty="0">
                <a:latin typeface="Times New Roman" panose="02020603050405020304" pitchFamily="18" charset="0"/>
                <a:cs typeface="Times New Roman" panose="02020603050405020304" pitchFamily="18" charset="0"/>
              </a:rPr>
              <a:t>Воспитывать усидчивость, стремление доводить начатое дело до конца;</a:t>
            </a:r>
          </a:p>
          <a:p>
            <a:pPr lvl="0"/>
            <a:r>
              <a:rPr lang="ru-RU" sz="1600" dirty="0">
                <a:latin typeface="Times New Roman" panose="02020603050405020304" pitchFamily="18" charset="0"/>
                <a:cs typeface="Times New Roman" panose="02020603050405020304" pitchFamily="18" charset="0"/>
              </a:rPr>
              <a:t>Воспитывать желание детей изображать в своей деятельности свои </a:t>
            </a:r>
            <a:r>
              <a:rPr lang="ru-RU" sz="1600" dirty="0" smtClean="0">
                <a:latin typeface="Times New Roman" panose="02020603050405020304" pitchFamily="18" charset="0"/>
                <a:cs typeface="Times New Roman" panose="02020603050405020304" pitchFamily="18" charset="0"/>
              </a:rPr>
              <a:t>замыслы</a:t>
            </a:r>
            <a:endParaRPr lang="ru-RU" sz="1600"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572000" y="208399"/>
            <a:ext cx="4392488" cy="461665"/>
          </a:xfrm>
          <a:prstGeom prst="rect">
            <a:avLst/>
          </a:prstGeom>
        </p:spPr>
        <p:txBody>
          <a:bodyPr wrap="square">
            <a:spAutoFit/>
          </a:bodyPr>
          <a:lstStyle/>
          <a:p>
            <a:pPr algn="r"/>
            <a:r>
              <a:rPr lang="ru-RU" sz="2400" b="1" dirty="0">
                <a:solidFill>
                  <a:schemeClr val="accent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Паспорт проекта</a:t>
            </a:r>
            <a:endParaRPr lang="ru-RU" sz="2400" dirty="0">
              <a:solidFill>
                <a:schemeClr val="accent2">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9665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274638"/>
            <a:ext cx="7890080" cy="706090"/>
          </a:xfrm>
        </p:spPr>
        <p:txBody>
          <a:bodyPr>
            <a:normAutofit/>
          </a:bodyPr>
          <a:lstStyle/>
          <a:p>
            <a:r>
              <a:rPr lang="ru-RU" sz="2400" b="1" dirty="0" smtClean="0">
                <a:solidFill>
                  <a:schemeClr val="accent2">
                    <a:lumMod val="60000"/>
                    <a:lumOff val="40000"/>
                  </a:schemeClr>
                </a:solidFill>
                <a:latin typeface="Times New Roman" panose="02020603050405020304" pitchFamily="18" charset="0"/>
                <a:cs typeface="Times New Roman" panose="02020603050405020304" pitchFamily="18" charset="0"/>
              </a:rPr>
              <a:t>Ожидаемые</a:t>
            </a:r>
            <a:r>
              <a:rPr lang="ru-RU" sz="2400" dirty="0" smtClean="0">
                <a:solidFill>
                  <a:schemeClr val="accent2">
                    <a:lumMod val="60000"/>
                    <a:lumOff val="40000"/>
                  </a:schemeClr>
                </a:solidFill>
                <a:latin typeface="Times New Roman" panose="02020603050405020304" pitchFamily="18" charset="0"/>
                <a:cs typeface="Times New Roman" panose="02020603050405020304" pitchFamily="18" charset="0"/>
              </a:rPr>
              <a:t> </a:t>
            </a:r>
            <a:r>
              <a:rPr lang="ru-RU" sz="2400" b="1" dirty="0" smtClean="0">
                <a:solidFill>
                  <a:schemeClr val="accent2">
                    <a:lumMod val="60000"/>
                    <a:lumOff val="40000"/>
                  </a:schemeClr>
                </a:solidFill>
                <a:latin typeface="Times New Roman" panose="02020603050405020304" pitchFamily="18" charset="0"/>
                <a:cs typeface="Times New Roman" panose="02020603050405020304" pitchFamily="18" charset="0"/>
              </a:rPr>
              <a:t>результаты</a:t>
            </a:r>
            <a:endParaRPr lang="ru-RU" sz="24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971600" y="908720"/>
            <a:ext cx="7632848" cy="5688632"/>
          </a:xfrm>
        </p:spPr>
        <p:txBody>
          <a:bodyPr>
            <a:normAutofit/>
          </a:bodyPr>
          <a:lstStyle/>
          <a:p>
            <a:pPr marL="82296" indent="0" algn="just">
              <a:buNone/>
            </a:pPr>
            <a:r>
              <a:rPr lang="ru-RU" sz="1800" b="1" i="1" u="sng" dirty="0">
                <a:latin typeface="Times New Roman" panose="02020603050405020304" pitchFamily="18" charset="0"/>
                <a:cs typeface="Times New Roman" panose="02020603050405020304" pitchFamily="18" charset="0"/>
              </a:rPr>
              <a:t>Для детей</a:t>
            </a:r>
            <a:r>
              <a:rPr lang="ru-RU" sz="1800" b="1" i="1" u="sng" dirty="0" smtClean="0">
                <a:latin typeface="Times New Roman" panose="02020603050405020304" pitchFamily="18" charset="0"/>
                <a:cs typeface="Times New Roman" panose="02020603050405020304" pitchFamily="18" charset="0"/>
              </a:rPr>
              <a:t>: </a:t>
            </a:r>
          </a:p>
          <a:p>
            <a:pPr marL="82296" indent="0" algn="just">
              <a:buNone/>
            </a:pPr>
            <a:r>
              <a:rPr lang="ru-RU" sz="1800" dirty="0" smtClean="0">
                <a:latin typeface="Times New Roman" panose="02020603050405020304" pitchFamily="18" charset="0"/>
                <a:cs typeface="Times New Roman" panose="02020603050405020304" pitchFamily="18" charset="0"/>
              </a:rPr>
              <a:t>- расширится представление о </a:t>
            </a:r>
            <a:r>
              <a:rPr lang="ru-RU" sz="1800" dirty="0">
                <a:latin typeface="Times New Roman" panose="02020603050405020304" pitchFamily="18" charset="0"/>
                <a:cs typeface="Times New Roman" panose="02020603050405020304" pitchFamily="18" charset="0"/>
              </a:rPr>
              <a:t>неживой природе </a:t>
            </a:r>
            <a:endParaRPr lang="ru-RU" sz="1800" dirty="0" smtClean="0">
              <a:latin typeface="Times New Roman" panose="02020603050405020304" pitchFamily="18" charset="0"/>
              <a:cs typeface="Times New Roman" panose="02020603050405020304" pitchFamily="18" charset="0"/>
            </a:endParaRPr>
          </a:p>
          <a:p>
            <a:pPr marL="82296" indent="0" algn="just">
              <a:buNone/>
            </a:pPr>
            <a:r>
              <a:rPr lang="ru-RU" sz="1800" dirty="0" smtClean="0">
                <a:latin typeface="Times New Roman" panose="02020603050405020304" pitchFamily="18" charset="0"/>
                <a:cs typeface="Times New Roman" panose="02020603050405020304" pitchFamily="18" charset="0"/>
              </a:rPr>
              <a:t>- узнают </a:t>
            </a:r>
            <a:r>
              <a:rPr lang="ru-RU" sz="1800" dirty="0">
                <a:latin typeface="Times New Roman" panose="02020603050405020304" pitchFamily="18" charset="0"/>
                <a:cs typeface="Times New Roman" panose="02020603050405020304" pitchFamily="18" charset="0"/>
              </a:rPr>
              <a:t>о свойствах песка</a:t>
            </a:r>
            <a:r>
              <a:rPr lang="ru-RU" sz="1800" dirty="0" smtClean="0">
                <a:latin typeface="Times New Roman" panose="02020603050405020304" pitchFamily="18" charset="0"/>
                <a:cs typeface="Times New Roman" panose="02020603050405020304" pitchFamily="18" charset="0"/>
              </a:rPr>
              <a:t>. </a:t>
            </a:r>
          </a:p>
          <a:p>
            <a:pPr marL="82296" indent="0">
              <a:buNone/>
            </a:pPr>
            <a:r>
              <a:rPr lang="ru-RU" sz="1800" dirty="0" smtClean="0">
                <a:latin typeface="Times New Roman" panose="02020603050405020304" pitchFamily="18" charset="0"/>
                <a:cs typeface="Times New Roman" panose="02020603050405020304" pitchFamily="18" charset="0"/>
              </a:rPr>
              <a:t>- развитие </a:t>
            </a:r>
            <a:r>
              <a:rPr lang="ru-RU" sz="1800" dirty="0">
                <a:latin typeface="Times New Roman" panose="02020603050405020304" pitchFamily="18" charset="0"/>
                <a:cs typeface="Times New Roman" panose="02020603050405020304" pitchFamily="18" charset="0"/>
              </a:rPr>
              <a:t>познавательных способностей, тактильной чувствительности, </a:t>
            </a:r>
            <a:r>
              <a:rPr lang="ru-RU" sz="1800" dirty="0" smtClean="0">
                <a:latin typeface="Times New Roman" panose="02020603050405020304" pitchFamily="18" charset="0"/>
                <a:cs typeface="Times New Roman" panose="02020603050405020304" pitchFamily="18" charset="0"/>
              </a:rPr>
              <a:t>   мелкой </a:t>
            </a:r>
            <a:r>
              <a:rPr lang="ru-RU" sz="1800" dirty="0">
                <a:latin typeface="Times New Roman" panose="02020603050405020304" pitchFamily="18" charset="0"/>
                <a:cs typeface="Times New Roman" panose="02020603050405020304" pitchFamily="18" charset="0"/>
              </a:rPr>
              <a:t>моторики;</a:t>
            </a:r>
          </a:p>
          <a:p>
            <a:pPr marL="82296" indent="0" algn="just">
              <a:buNone/>
            </a:pPr>
            <a:r>
              <a:rPr lang="ru-RU" sz="1800" dirty="0" smtClean="0">
                <a:latin typeface="Times New Roman" panose="02020603050405020304" pitchFamily="18" charset="0"/>
                <a:cs typeface="Times New Roman" panose="02020603050405020304" pitchFamily="18" charset="0"/>
              </a:rPr>
              <a:t>- повысится </a:t>
            </a:r>
            <a:r>
              <a:rPr lang="ru-RU" sz="1800" dirty="0">
                <a:latin typeface="Times New Roman" panose="02020603050405020304" pitchFamily="18" charset="0"/>
                <a:cs typeface="Times New Roman" panose="02020603050405020304" pitchFamily="18" charset="0"/>
              </a:rPr>
              <a:t>уровень развития внимания, восприятия, памяти, мышления и речи.</a:t>
            </a:r>
          </a:p>
          <a:p>
            <a:pPr marL="82296" indent="0" algn="just" fontAlgn="base">
              <a:buNone/>
            </a:pPr>
            <a:r>
              <a:rPr lang="ru-RU" sz="1800" b="1" i="1" u="sng" dirty="0">
                <a:latin typeface="Times New Roman" panose="02020603050405020304" pitchFamily="18" charset="0"/>
                <a:cs typeface="Times New Roman" panose="02020603050405020304" pitchFamily="18" charset="0"/>
              </a:rPr>
              <a:t>Для воспитателя:</a:t>
            </a:r>
          </a:p>
          <a:p>
            <a:pPr marL="82296" indent="0" algn="just" fontAlgn="base">
              <a:buNone/>
            </a:pPr>
            <a:r>
              <a:rPr lang="ru-RU" sz="1800" dirty="0">
                <a:latin typeface="Times New Roman" panose="02020603050405020304" pitchFamily="18" charset="0"/>
                <a:cs typeface="Times New Roman" panose="02020603050405020304" pitchFamily="18" charset="0"/>
              </a:rPr>
              <a:t>- освоение проектного метода</a:t>
            </a:r>
          </a:p>
          <a:p>
            <a:pPr marL="82296" indent="0" algn="just" fontAlgn="base">
              <a:buNone/>
            </a:pPr>
            <a:r>
              <a:rPr lang="ru-RU" sz="1800" dirty="0">
                <a:latin typeface="Times New Roman" panose="02020603050405020304" pitchFamily="18" charset="0"/>
                <a:cs typeface="Times New Roman" panose="02020603050405020304" pitchFamily="18" charset="0"/>
              </a:rPr>
              <a:t>- организация опытов.</a:t>
            </a:r>
          </a:p>
          <a:p>
            <a:pPr marL="82296" indent="0" algn="just" fontAlgn="base">
              <a:buNone/>
            </a:pPr>
            <a:r>
              <a:rPr lang="ru-RU" sz="1800" b="1" i="1" u="sng" dirty="0" smtClean="0">
                <a:latin typeface="Times New Roman" panose="02020603050405020304" pitchFamily="18" charset="0"/>
                <a:cs typeface="Times New Roman" panose="02020603050405020304" pitchFamily="18" charset="0"/>
              </a:rPr>
              <a:t>Для </a:t>
            </a:r>
            <a:r>
              <a:rPr lang="ru-RU" sz="1800" b="1" i="1" u="sng" dirty="0">
                <a:latin typeface="Times New Roman" panose="02020603050405020304" pitchFamily="18" charset="0"/>
                <a:cs typeface="Times New Roman" panose="02020603050405020304" pitchFamily="18" charset="0"/>
              </a:rPr>
              <a:t>родителей:</a:t>
            </a:r>
          </a:p>
          <a:p>
            <a:pPr marL="82296" indent="0">
              <a:buNone/>
            </a:pPr>
            <a:r>
              <a:rPr lang="ru-RU" sz="1800" dirty="0" smtClean="0">
                <a:latin typeface="Times New Roman" panose="02020603050405020304" pitchFamily="18" charset="0"/>
                <a:cs typeface="Times New Roman" panose="02020603050405020304" pitchFamily="18" charset="0"/>
              </a:rPr>
              <a:t>- установление партнерских отношений в семье каждого ребенка</a:t>
            </a:r>
          </a:p>
          <a:p>
            <a:pPr marL="82296" indent="0">
              <a:buNone/>
            </a:pPr>
            <a:r>
              <a:rPr lang="ru-RU" sz="1800" dirty="0" smtClean="0">
                <a:latin typeface="Times New Roman" panose="02020603050405020304" pitchFamily="18" charset="0"/>
                <a:cs typeface="Times New Roman" panose="02020603050405020304" pitchFamily="18" charset="0"/>
              </a:rPr>
              <a:t>- объединение усилий в развитии и воспитании детей</a:t>
            </a:r>
          </a:p>
          <a:p>
            <a:pPr marL="82296" indent="0">
              <a:buNone/>
            </a:pPr>
            <a:r>
              <a:rPr lang="ru-RU" sz="1800" dirty="0" smtClean="0">
                <a:latin typeface="Times New Roman" panose="02020603050405020304" pitchFamily="18" charset="0"/>
                <a:cs typeface="Times New Roman" panose="02020603050405020304" pitchFamily="18" charset="0"/>
              </a:rPr>
              <a:t>- проявление творческих способностей </a:t>
            </a:r>
          </a:p>
          <a:p>
            <a:pPr marL="82296" indent="0">
              <a:buNone/>
            </a:pPr>
            <a:r>
              <a:rPr lang="ru-RU" sz="1800" dirty="0" smtClean="0">
                <a:latin typeface="Times New Roman" panose="02020603050405020304" pitchFamily="18" charset="0"/>
                <a:cs typeface="Times New Roman" panose="02020603050405020304" pitchFamily="18" charset="0"/>
              </a:rPr>
              <a:t>- заинтересованность </a:t>
            </a:r>
            <a:r>
              <a:rPr lang="ru-RU" sz="1800" dirty="0">
                <a:latin typeface="Times New Roman" panose="02020603050405020304" pitchFamily="18" charset="0"/>
                <a:cs typeface="Times New Roman" panose="02020603050405020304" pitchFamily="18" charset="0"/>
              </a:rPr>
              <a:t>родителей использовать игры с песком в домашних условиях.</a:t>
            </a:r>
            <a:endParaRPr lang="ru-RU" sz="1800" dirty="0" smtClean="0">
              <a:latin typeface="Times New Roman" panose="02020603050405020304" pitchFamily="18" charset="0"/>
              <a:cs typeface="Times New Roman" panose="02020603050405020304" pitchFamily="18" charset="0"/>
            </a:endParaRPr>
          </a:p>
          <a:p>
            <a:pPr>
              <a:buFontTx/>
              <a:buChar char="-"/>
            </a:pP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3054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608" y="1124744"/>
            <a:ext cx="7890080" cy="3312368"/>
          </a:xfrm>
        </p:spPr>
        <p:txBody>
          <a:bodyPr>
            <a:normAutofit/>
          </a:bodyPr>
          <a:lstStyle/>
          <a:p>
            <a:pPr marL="82296" indent="0">
              <a:buNone/>
            </a:pPr>
            <a:r>
              <a:rPr lang="ru-RU" sz="1600" dirty="0">
                <a:solidFill>
                  <a:schemeClr val="accent2">
                    <a:lumMod val="75000"/>
                  </a:schemeClr>
                </a:solidFill>
                <a:latin typeface="Times New Roman" panose="02020603050405020304" pitchFamily="18" charset="0"/>
                <a:cs typeface="Times New Roman" panose="02020603050405020304" pitchFamily="18" charset="0"/>
              </a:rPr>
              <a:t>В работе с родителями </a:t>
            </a:r>
          </a:p>
          <a:p>
            <a:pPr marL="82296" indent="0">
              <a:buNone/>
            </a:pPr>
            <a:r>
              <a:rPr lang="ru-RU" sz="1600" dirty="0" smtClean="0">
                <a:latin typeface="Times New Roman" panose="02020603050405020304" pitchFamily="18" charset="0"/>
                <a:cs typeface="Times New Roman" panose="02020603050405020304" pitchFamily="18" charset="0"/>
              </a:rPr>
              <a:t>консультации</a:t>
            </a:r>
            <a:r>
              <a:rPr lang="ru-RU" sz="1600" dirty="0">
                <a:latin typeface="Times New Roman" panose="02020603050405020304" pitchFamily="18" charset="0"/>
                <a:cs typeface="Times New Roman" panose="02020603050405020304" pitchFamily="18" charset="0"/>
              </a:rPr>
              <a:t>, беседы.	</a:t>
            </a:r>
          </a:p>
          <a:p>
            <a:pPr marL="82296" indent="0">
              <a:buNone/>
            </a:pPr>
            <a:r>
              <a:rPr lang="ru-RU" sz="1600" dirty="0" smtClean="0">
                <a:solidFill>
                  <a:schemeClr val="accent2">
                    <a:lumMod val="75000"/>
                  </a:schemeClr>
                </a:solidFill>
                <a:latin typeface="Times New Roman" panose="02020603050405020304" pitchFamily="18" charset="0"/>
                <a:cs typeface="Times New Roman" panose="02020603050405020304" pitchFamily="18" charset="0"/>
              </a:rPr>
              <a:t>В </a:t>
            </a:r>
            <a:r>
              <a:rPr lang="ru-RU" sz="1600" dirty="0">
                <a:solidFill>
                  <a:schemeClr val="accent2">
                    <a:lumMod val="75000"/>
                  </a:schemeClr>
                </a:solidFill>
                <a:latin typeface="Times New Roman" panose="02020603050405020304" pitchFamily="18" charset="0"/>
                <a:cs typeface="Times New Roman" panose="02020603050405020304" pitchFamily="18" charset="0"/>
              </a:rPr>
              <a:t>работе с детьми: </a:t>
            </a:r>
          </a:p>
          <a:p>
            <a:pPr marL="82296" indent="0">
              <a:buNone/>
            </a:pPr>
            <a:r>
              <a:rPr lang="ru-RU" sz="1600" dirty="0">
                <a:latin typeface="Times New Roman" panose="02020603050405020304" pitchFamily="18" charset="0"/>
                <a:cs typeface="Times New Roman" panose="02020603050405020304" pitchFamily="18" charset="0"/>
              </a:rPr>
              <a:t>беседы, игры, наблюдения, исследовательская деятельность (опыты, эксперименты).</a:t>
            </a:r>
          </a:p>
          <a:p>
            <a:pPr marL="82296" indent="0">
              <a:buNone/>
            </a:pPr>
            <a:r>
              <a:rPr lang="ru-RU" sz="2400" b="1" dirty="0">
                <a:solidFill>
                  <a:schemeClr val="accent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Продукт проектной деятельности</a:t>
            </a:r>
          </a:p>
          <a:p>
            <a:pPr marL="82296" indent="0" fontAlgn="base">
              <a:buNone/>
            </a:pPr>
            <a:r>
              <a:rPr lang="ru-RU" sz="1600" dirty="0">
                <a:latin typeface="Times New Roman" panose="02020603050405020304" pitchFamily="18" charset="0"/>
                <a:cs typeface="Times New Roman" panose="02020603050405020304" pitchFamily="18" charset="0"/>
              </a:rPr>
              <a:t>В результате проектной деятельности будут разработаны следующие методические продукты</a:t>
            </a:r>
            <a:r>
              <a:rPr lang="ru-RU" sz="1600" dirty="0" smtClean="0">
                <a:latin typeface="Times New Roman" panose="02020603050405020304" pitchFamily="18" charset="0"/>
                <a:cs typeface="Times New Roman" panose="02020603050405020304" pitchFamily="18" charset="0"/>
              </a:rPr>
              <a:t>:</a:t>
            </a:r>
          </a:p>
          <a:p>
            <a:pPr marL="82296" indent="0" fontAlgn="base">
              <a:buNone/>
            </a:pPr>
            <a:r>
              <a:rPr lang="ru-RU" sz="1600" dirty="0" smtClean="0">
                <a:latin typeface="Times New Roman" panose="02020603050405020304" pitchFamily="18" charset="0"/>
                <a:cs typeface="Times New Roman" panose="02020603050405020304" pitchFamily="18" charset="0"/>
              </a:rPr>
              <a:t>- картотека </a:t>
            </a:r>
            <a:r>
              <a:rPr lang="ru-RU" sz="1600" dirty="0">
                <a:latin typeface="Times New Roman" panose="02020603050405020304" pitchFamily="18" charset="0"/>
                <a:cs typeface="Times New Roman" panose="02020603050405020304" pitchFamily="18" charset="0"/>
              </a:rPr>
              <a:t>опытов </a:t>
            </a:r>
            <a:r>
              <a:rPr lang="ru-RU" sz="1600" dirty="0" smtClean="0">
                <a:latin typeface="Times New Roman" panose="02020603050405020304" pitchFamily="18" charset="0"/>
                <a:cs typeface="Times New Roman" panose="02020603050405020304" pitchFamily="18" charset="0"/>
              </a:rPr>
              <a:t>и экспериментов </a:t>
            </a:r>
            <a:endParaRPr lang="ru-RU" sz="1600" dirty="0">
              <a:latin typeface="Times New Roman" panose="02020603050405020304" pitchFamily="18" charset="0"/>
              <a:cs typeface="Times New Roman" panose="02020603050405020304" pitchFamily="18" charset="0"/>
            </a:endParaRPr>
          </a:p>
          <a:p>
            <a:pPr marL="82296" indent="0">
              <a:buNone/>
            </a:pPr>
            <a:r>
              <a:rPr lang="ru-RU" sz="1600" dirty="0" smtClean="0">
                <a:latin typeface="Times New Roman" panose="02020603050405020304" pitchFamily="18" charset="0"/>
                <a:cs typeface="Times New Roman" panose="02020603050405020304" pitchFamily="18" charset="0"/>
              </a:rPr>
              <a:t>- картотека </a:t>
            </a:r>
            <a:r>
              <a:rPr lang="ru-RU" sz="1600" dirty="0">
                <a:latin typeface="Times New Roman" panose="02020603050405020304" pitchFamily="18" charset="0"/>
                <a:cs typeface="Times New Roman" panose="02020603050405020304" pitchFamily="18" charset="0"/>
              </a:rPr>
              <a:t>игр с песком </a:t>
            </a:r>
            <a:endParaRPr lang="ru-RU" sz="1800" dirty="0">
              <a:latin typeface="Times New Roman" panose="02020603050405020304" pitchFamily="18" charset="0"/>
              <a:cs typeface="Times New Roman" panose="02020603050405020304" pitchFamily="18" charset="0"/>
            </a:endParaRPr>
          </a:p>
        </p:txBody>
      </p:sp>
      <p:sp>
        <p:nvSpPr>
          <p:cNvPr id="4" name="Заголовок 1"/>
          <p:cNvSpPr>
            <a:spLocks noGrp="1"/>
          </p:cNvSpPr>
          <p:nvPr>
            <p:ph type="title"/>
          </p:nvPr>
        </p:nvSpPr>
        <p:spPr>
          <a:xfrm>
            <a:off x="1043608" y="260648"/>
            <a:ext cx="7858120" cy="1143000"/>
          </a:xfrm>
        </p:spPr>
        <p:txBody>
          <a:bodyPr>
            <a:normAutofit/>
          </a:bodyPr>
          <a:lstStyle/>
          <a:p>
            <a:r>
              <a:rPr lang="ru-RU" sz="2400" b="1" dirty="0">
                <a:solidFill>
                  <a:schemeClr val="accent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Методы </a:t>
            </a:r>
            <a:r>
              <a:rPr lang="ru-RU" sz="2400" b="1" dirty="0" smtClean="0">
                <a:solidFill>
                  <a:schemeClr val="accent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работы</a:t>
            </a:r>
            <a:r>
              <a:rPr lang="ru-RU" sz="1600" b="1" dirty="0">
                <a:solidFill>
                  <a:schemeClr val="tx1"/>
                </a:solidFill>
                <a:effectLst/>
                <a:latin typeface="Times New Roman" panose="02020603050405020304" pitchFamily="18" charset="0"/>
                <a:cs typeface="Times New Roman" panose="02020603050405020304" pitchFamily="18" charset="0"/>
              </a:rPr>
              <a:t> </a:t>
            </a:r>
            <a:r>
              <a:rPr lang="ru-RU" sz="1600" b="1" dirty="0" smtClean="0">
                <a:solidFill>
                  <a:schemeClr val="tx1"/>
                </a:solidFill>
                <a:effectLst/>
                <a:latin typeface="Times New Roman" panose="02020603050405020304" pitchFamily="18" charset="0"/>
                <a:cs typeface="Times New Roman" panose="02020603050405020304" pitchFamily="18" charset="0"/>
              </a:rPr>
              <a:t/>
            </a:r>
            <a:br>
              <a:rPr lang="ru-RU" sz="1600" b="1" dirty="0" smtClean="0">
                <a:solidFill>
                  <a:schemeClr val="tx1"/>
                </a:solidFill>
                <a:effectLst/>
                <a:latin typeface="Times New Roman" panose="02020603050405020304" pitchFamily="18" charset="0"/>
                <a:cs typeface="Times New Roman" panose="02020603050405020304" pitchFamily="18" charset="0"/>
              </a:rPr>
            </a:br>
            <a:r>
              <a:rPr lang="ru-RU" sz="1600" dirty="0">
                <a:solidFill>
                  <a:schemeClr val="tx1"/>
                </a:solidFill>
                <a:effectLst/>
                <a:latin typeface="Times New Roman" panose="02020603050405020304" pitchFamily="18" charset="0"/>
                <a:cs typeface="Times New Roman" panose="02020603050405020304" pitchFamily="18" charset="0"/>
              </a:rPr>
              <a:t/>
            </a:r>
            <a:br>
              <a:rPr lang="ru-RU" sz="1600" dirty="0">
                <a:solidFill>
                  <a:schemeClr val="tx1"/>
                </a:solidFill>
                <a:effectLst/>
                <a:latin typeface="Times New Roman" panose="02020603050405020304" pitchFamily="18" charset="0"/>
                <a:cs typeface="Times New Roman" panose="02020603050405020304" pitchFamily="18" charset="0"/>
              </a:rPr>
            </a:br>
            <a:endParaRPr lang="ru-RU" sz="1600" dirty="0">
              <a:solidFill>
                <a:schemeClr val="tx1"/>
              </a:solidFill>
              <a:latin typeface="Times New Roman" panose="02020603050405020304" pitchFamily="18" charset="0"/>
              <a:cs typeface="Times New Roman" panose="02020603050405020304" pitchFamily="18" charset="0"/>
            </a:endParaRPr>
          </a:p>
        </p:txBody>
      </p:sp>
      <p:pic>
        <p:nvPicPr>
          <p:cNvPr id="5" name="Picture 3" descr="F:\depositphotos_196299134-stock-photo-sea-shells-on-sand-summ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1" y="4365104"/>
            <a:ext cx="8172399" cy="2492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231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35608" y="260648"/>
            <a:ext cx="7498080" cy="5987752"/>
          </a:xfrm>
        </p:spPr>
        <p:txBody>
          <a:bodyPr>
            <a:noAutofit/>
          </a:bodyPr>
          <a:lstStyle/>
          <a:p>
            <a:pPr marL="45720" indent="0">
              <a:buNone/>
            </a:pPr>
            <a:r>
              <a:rPr lang="ru-RU" sz="2400" b="1" dirty="0">
                <a:solidFill>
                  <a:schemeClr val="accent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Этапы </a:t>
            </a:r>
            <a:r>
              <a:rPr lang="ru-RU" sz="2400" b="1" dirty="0" smtClean="0">
                <a:solidFill>
                  <a:schemeClr val="accent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реализации проекта</a:t>
            </a:r>
            <a:endParaRPr lang="ru-RU" sz="2000" b="1" dirty="0" smtClean="0">
              <a:solidFill>
                <a:schemeClr val="accent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 indent="0">
              <a:buNone/>
            </a:pPr>
            <a:r>
              <a:rPr lang="ru-RU" sz="1800" b="1" dirty="0">
                <a:solidFill>
                  <a:schemeClr val="tx1"/>
                </a:solidFill>
                <a:latin typeface="Times New Roman" panose="02020603050405020304" pitchFamily="18" charset="0"/>
                <a:cs typeface="Times New Roman" panose="02020603050405020304" pitchFamily="18" charset="0"/>
              </a:rPr>
              <a:t>1 этап. Подготовительный</a:t>
            </a:r>
            <a:endParaRPr lang="ru-RU" sz="1800" dirty="0">
              <a:solidFill>
                <a:schemeClr val="tx1"/>
              </a:solidFill>
              <a:latin typeface="Times New Roman" panose="02020603050405020304" pitchFamily="18" charset="0"/>
              <a:cs typeface="Times New Roman" panose="02020603050405020304" pitchFamily="18" charset="0"/>
            </a:endParaRPr>
          </a:p>
          <a:p>
            <a:pPr marL="45720" indent="0">
              <a:buNone/>
            </a:pPr>
            <a:r>
              <a:rPr lang="ru-RU" sz="1800" dirty="0">
                <a:solidFill>
                  <a:schemeClr val="tx1"/>
                </a:solidFill>
                <a:latin typeface="Times New Roman" panose="02020603050405020304" pitchFamily="18" charset="0"/>
                <a:cs typeface="Times New Roman" panose="02020603050405020304" pitchFamily="18" charset="0"/>
              </a:rPr>
              <a:t>Выявление первоначальных знаний детей о песке.</a:t>
            </a:r>
          </a:p>
          <a:p>
            <a:pPr marL="45720" indent="0">
              <a:buNone/>
            </a:pPr>
            <a:r>
              <a:rPr lang="ru-RU" sz="1800" dirty="0">
                <a:solidFill>
                  <a:schemeClr val="tx1"/>
                </a:solidFill>
                <a:latin typeface="Times New Roman" panose="02020603050405020304" pitchFamily="18" charset="0"/>
                <a:cs typeface="Times New Roman" panose="02020603050405020304" pitchFamily="18" charset="0"/>
              </a:rPr>
              <a:t>Информация для родителей о предстоящей деятельности.</a:t>
            </a:r>
          </a:p>
          <a:p>
            <a:pPr marL="45720" indent="0">
              <a:buNone/>
            </a:pPr>
            <a:r>
              <a:rPr lang="ru-RU" sz="1800" dirty="0">
                <a:solidFill>
                  <a:schemeClr val="tx1"/>
                </a:solidFill>
                <a:latin typeface="Times New Roman" panose="02020603050405020304" pitchFamily="18" charset="0"/>
                <a:cs typeface="Times New Roman" panose="02020603050405020304" pitchFamily="18" charset="0"/>
              </a:rPr>
              <a:t>Подбор программно-методического обеспечения. </a:t>
            </a:r>
          </a:p>
          <a:p>
            <a:pPr marL="45720" indent="0">
              <a:buNone/>
            </a:pPr>
            <a:r>
              <a:rPr lang="ru-RU" sz="1800" dirty="0">
                <a:solidFill>
                  <a:schemeClr val="tx1"/>
                </a:solidFill>
                <a:latin typeface="Times New Roman" panose="02020603050405020304" pitchFamily="18" charset="0"/>
                <a:cs typeface="Times New Roman" panose="02020603050405020304" pitchFamily="18" charset="0"/>
              </a:rPr>
              <a:t>Пополнение  предметно - развивающей среды </a:t>
            </a:r>
            <a:r>
              <a:rPr lang="ru-RU" sz="1800" dirty="0" smtClean="0">
                <a:solidFill>
                  <a:schemeClr val="tx1"/>
                </a:solidFill>
                <a:latin typeface="Times New Roman" panose="02020603050405020304" pitchFamily="18" charset="0"/>
                <a:cs typeface="Times New Roman" panose="02020603050405020304" pitchFamily="18" charset="0"/>
              </a:rPr>
              <a:t>группы </a:t>
            </a:r>
            <a:endParaRPr lang="ru-RU" sz="1800" dirty="0">
              <a:solidFill>
                <a:schemeClr val="tx1"/>
              </a:solidFill>
              <a:latin typeface="Times New Roman" panose="02020603050405020304" pitchFamily="18" charset="0"/>
              <a:cs typeface="Times New Roman" panose="02020603050405020304" pitchFamily="18" charset="0"/>
            </a:endParaRPr>
          </a:p>
          <a:p>
            <a:pPr marL="45720" indent="0">
              <a:buNone/>
            </a:pPr>
            <a:r>
              <a:rPr lang="ru-RU" sz="1800" b="1" dirty="0">
                <a:solidFill>
                  <a:schemeClr val="tx1"/>
                </a:solidFill>
                <a:latin typeface="Times New Roman" panose="02020603050405020304" pitchFamily="18" charset="0"/>
                <a:cs typeface="Times New Roman" panose="02020603050405020304" pitchFamily="18" charset="0"/>
              </a:rPr>
              <a:t>2 этап. Основной</a:t>
            </a:r>
            <a:endParaRPr lang="ru-RU" sz="1800" dirty="0">
              <a:solidFill>
                <a:schemeClr val="tx1"/>
              </a:solidFill>
              <a:latin typeface="Times New Roman" panose="02020603050405020304" pitchFamily="18" charset="0"/>
              <a:cs typeface="Times New Roman" panose="02020603050405020304" pitchFamily="18" charset="0"/>
            </a:endParaRPr>
          </a:p>
          <a:p>
            <a:pPr marL="45720" indent="0">
              <a:buNone/>
            </a:pPr>
            <a:r>
              <a:rPr lang="ru-RU" sz="1800" i="1" u="sng" dirty="0">
                <a:solidFill>
                  <a:schemeClr val="tx1"/>
                </a:solidFill>
                <a:latin typeface="Times New Roman" panose="02020603050405020304" pitchFamily="18" charset="0"/>
                <a:cs typeface="Times New Roman" panose="02020603050405020304" pitchFamily="18" charset="0"/>
              </a:rPr>
              <a:t>Работа с детьми:</a:t>
            </a:r>
            <a:endParaRPr lang="ru-RU" sz="1800" dirty="0">
              <a:solidFill>
                <a:schemeClr val="tx1"/>
              </a:solidFill>
              <a:latin typeface="Times New Roman" panose="02020603050405020304" pitchFamily="18" charset="0"/>
              <a:cs typeface="Times New Roman" panose="02020603050405020304" pitchFamily="18" charset="0"/>
            </a:endParaRPr>
          </a:p>
          <a:p>
            <a:pPr marL="45720" indent="0">
              <a:buNone/>
            </a:pPr>
            <a:r>
              <a:rPr lang="ru-RU" sz="1800" dirty="0">
                <a:solidFill>
                  <a:schemeClr val="tx1"/>
                </a:solidFill>
                <a:latin typeface="Times New Roman" panose="02020603050405020304" pitchFamily="18" charset="0"/>
                <a:cs typeface="Times New Roman" panose="02020603050405020304" pitchFamily="18" charset="0"/>
              </a:rPr>
              <a:t>Проведение  игр с песком.</a:t>
            </a:r>
          </a:p>
          <a:p>
            <a:pPr marL="45720" indent="0">
              <a:buNone/>
            </a:pPr>
            <a:r>
              <a:rPr lang="ru-RU" sz="1800" dirty="0">
                <a:solidFill>
                  <a:schemeClr val="tx1"/>
                </a:solidFill>
                <a:latin typeface="Times New Roman" panose="02020603050405020304" pitchFamily="18" charset="0"/>
                <a:cs typeface="Times New Roman" panose="02020603050405020304" pitchFamily="18" charset="0"/>
              </a:rPr>
              <a:t>Опытно – экспериментальная деятельность.</a:t>
            </a:r>
          </a:p>
          <a:p>
            <a:pPr marL="45720" indent="0">
              <a:buNone/>
            </a:pPr>
            <a:r>
              <a:rPr lang="ru-RU" sz="1800" i="1" u="sng" dirty="0">
                <a:solidFill>
                  <a:schemeClr val="tx1"/>
                </a:solidFill>
                <a:latin typeface="Times New Roman" panose="02020603050405020304" pitchFamily="18" charset="0"/>
                <a:cs typeface="Times New Roman" panose="02020603050405020304" pitchFamily="18" charset="0"/>
              </a:rPr>
              <a:t>Работа с родителями:</a:t>
            </a:r>
            <a:endParaRPr lang="ru-RU" sz="1800" dirty="0">
              <a:solidFill>
                <a:schemeClr val="tx1"/>
              </a:solidFill>
              <a:latin typeface="Times New Roman" panose="02020603050405020304" pitchFamily="18" charset="0"/>
              <a:cs typeface="Times New Roman" panose="02020603050405020304" pitchFamily="18" charset="0"/>
            </a:endParaRPr>
          </a:p>
          <a:p>
            <a:pPr marL="45720" indent="0">
              <a:buNone/>
            </a:pPr>
            <a:r>
              <a:rPr lang="ru-RU" sz="1800" dirty="0" smtClean="0">
                <a:solidFill>
                  <a:schemeClr val="tx1"/>
                </a:solidFill>
                <a:latin typeface="Times New Roman" panose="02020603050405020304" pitchFamily="18" charset="0"/>
                <a:cs typeface="Times New Roman" panose="02020603050405020304" pitchFamily="18" charset="0"/>
              </a:rPr>
              <a:t>Консультация, буклеты </a:t>
            </a:r>
            <a:endParaRPr lang="ru-RU" sz="1800" dirty="0">
              <a:solidFill>
                <a:schemeClr val="tx1"/>
              </a:solidFill>
              <a:latin typeface="Times New Roman" panose="02020603050405020304" pitchFamily="18" charset="0"/>
              <a:cs typeface="Times New Roman" panose="02020603050405020304" pitchFamily="18" charset="0"/>
            </a:endParaRPr>
          </a:p>
          <a:p>
            <a:pPr marL="45720" indent="0">
              <a:buNone/>
            </a:pPr>
            <a:r>
              <a:rPr lang="ru-RU" sz="1800" b="1" dirty="0">
                <a:solidFill>
                  <a:schemeClr val="tx1"/>
                </a:solidFill>
                <a:latin typeface="Times New Roman" panose="02020603050405020304" pitchFamily="18" charset="0"/>
                <a:cs typeface="Times New Roman" panose="02020603050405020304" pitchFamily="18" charset="0"/>
              </a:rPr>
              <a:t>3 этап. Заключительный</a:t>
            </a:r>
            <a:endParaRPr lang="ru-RU" sz="1800" dirty="0">
              <a:solidFill>
                <a:schemeClr val="tx1"/>
              </a:solidFill>
              <a:latin typeface="Times New Roman" panose="02020603050405020304" pitchFamily="18" charset="0"/>
              <a:cs typeface="Times New Roman" panose="02020603050405020304" pitchFamily="18" charset="0"/>
            </a:endParaRPr>
          </a:p>
          <a:p>
            <a:pPr marL="45720" indent="0">
              <a:buNone/>
            </a:pPr>
            <a:r>
              <a:rPr lang="ru-RU" sz="1800" dirty="0">
                <a:solidFill>
                  <a:schemeClr val="tx1"/>
                </a:solidFill>
                <a:latin typeface="Times New Roman" panose="02020603050405020304" pitchFamily="18" charset="0"/>
                <a:cs typeface="Times New Roman" panose="02020603050405020304" pitchFamily="18" charset="0"/>
              </a:rPr>
              <a:t>Организация выставки детских работ, фотовыставка.</a:t>
            </a:r>
          </a:p>
        </p:txBody>
      </p:sp>
    </p:spTree>
    <p:extLst>
      <p:ext uri="{BB962C8B-B14F-4D97-AF65-F5344CB8AC3E}">
        <p14:creationId xmlns:p14="http://schemas.microsoft.com/office/powerpoint/2010/main" val="23307975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538</TotalTime>
  <Words>596</Words>
  <Application>Microsoft Office PowerPoint</Application>
  <PresentationFormat>Экран (4:3)</PresentationFormat>
  <Paragraphs>135</Paragraphs>
  <Slides>15</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15</vt:i4>
      </vt:variant>
    </vt:vector>
  </HeadingPairs>
  <TitlesOfParts>
    <vt:vector size="22" baseType="lpstr">
      <vt:lpstr>Calibri</vt:lpstr>
      <vt:lpstr>Corbel</vt:lpstr>
      <vt:lpstr>Gill Sans MT</vt:lpstr>
      <vt:lpstr>Times New Roman</vt:lpstr>
      <vt:lpstr>Verdana</vt:lpstr>
      <vt:lpstr>Wingdings 2</vt:lpstr>
      <vt:lpstr>Солнцестояние</vt:lpstr>
      <vt:lpstr>Муниципальное бюджетное  дошкольное образовательное учреждение  детский сад №121</vt:lpstr>
      <vt:lpstr>Паспорт проекта</vt:lpstr>
      <vt:lpstr> </vt:lpstr>
      <vt:lpstr>Паспорт проекта</vt:lpstr>
      <vt:lpstr>Паспорт проекта</vt:lpstr>
      <vt:lpstr>Презентация PowerPoint</vt:lpstr>
      <vt:lpstr>Ожидаемые результаты</vt:lpstr>
      <vt:lpstr>Методы работы   </vt:lpstr>
      <vt:lpstr>Презентация PowerPoint</vt:lpstr>
      <vt:lpstr>Содержание проектной деятельности </vt:lpstr>
      <vt:lpstr>2 этап – основной </vt:lpstr>
      <vt:lpstr>3 этап – заключительный</vt:lpstr>
      <vt:lpstr>         Лабораторию открыли – опыты мы проводили             Добро пожаловать друзья!   Хочу представить смело   Наш уголок для опытов.   Раскрою вам суть дела   Он служит для детишек всех   Источником всех знаний   Ведь нам без опытов нельзя   ЭКСПЕРИМЕНТЫ СТАВИМ! </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Юлия</dc:creator>
  <cp:lastModifiedBy>vladimir nemkov</cp:lastModifiedBy>
  <cp:revision>71</cp:revision>
  <cp:lastPrinted>2019-11-06T15:16:09Z</cp:lastPrinted>
  <dcterms:created xsi:type="dcterms:W3CDTF">2019-11-03T13:46:13Z</dcterms:created>
  <dcterms:modified xsi:type="dcterms:W3CDTF">2025-06-18T09:04:09Z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1222939</vt:lpwstr>
  </property>
  <property fmtid="{D5CDD505-2E9C-101B-9397-08002B2CF9AE}" pid="3" name="NXPowerLiteSettings">
    <vt:lpwstr>F6000400038000</vt:lpwstr>
  </property>
  <property fmtid="{D5CDD505-2E9C-101B-9397-08002B2CF9AE}" pid="4" name="NXPowerLiteVersion">
    <vt:lpwstr>D4.3.1</vt:lpwstr>
  </property>
</Properties>
</file>