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1" r:id="rId6"/>
    <p:sldId id="262" r:id="rId7"/>
    <p:sldId id="263" r:id="rId8"/>
    <p:sldId id="264" r:id="rId9"/>
    <p:sldId id="265" r:id="rId10"/>
    <p:sldId id="266"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2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72"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ru-RU" smtClean="0"/>
              <a:t>Образец заголовка</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2AD15957-62D7-4FF2-98FF-51677B550FEB}" type="datetimeFigureOut">
              <a:rPr lang="ru-RU" smtClean="0"/>
              <a:t>21.02.2022</a:t>
            </a:fld>
            <a:endParaRPr lang="ru-RU"/>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ru-RU"/>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1907A95-A0F6-44E8-9AA0-F79DEDDAAE9C}" type="slidenum">
              <a:rPr lang="ru-RU" smtClean="0"/>
              <a:t>‹#›</a:t>
            </a:fld>
            <a:endParaRPr lang="ru-RU"/>
          </a:p>
        </p:txBody>
      </p:sp>
    </p:spTree>
    <p:extLst>
      <p:ext uri="{BB962C8B-B14F-4D97-AF65-F5344CB8AC3E}">
        <p14:creationId xmlns:p14="http://schemas.microsoft.com/office/powerpoint/2010/main" val="5614665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AD15957-62D7-4FF2-98FF-51677B550FEB}" type="datetimeFigureOut">
              <a:rPr lang="ru-RU" smtClean="0"/>
              <a:t>21.02.2022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907A95-A0F6-44E8-9AA0-F79DEDDAAE9C}" type="slidenum">
              <a:rPr lang="ru-RU" smtClean="0"/>
              <a:t>‹#›</a:t>
            </a:fld>
            <a:endParaRPr lang="ru-RU"/>
          </a:p>
        </p:txBody>
      </p:sp>
    </p:spTree>
    <p:extLst>
      <p:ext uri="{BB962C8B-B14F-4D97-AF65-F5344CB8AC3E}">
        <p14:creationId xmlns:p14="http://schemas.microsoft.com/office/powerpoint/2010/main" val="3630156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AD15957-62D7-4FF2-98FF-51677B550FEB}" type="datetimeFigureOut">
              <a:rPr lang="ru-RU" smtClean="0"/>
              <a:t>21.02.2022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907A95-A0F6-44E8-9AA0-F79DEDDAAE9C}" type="slidenum">
              <a:rPr lang="ru-RU" smtClean="0"/>
              <a:t>‹#›</a:t>
            </a:fld>
            <a:endParaRPr lang="ru-RU"/>
          </a:p>
        </p:txBody>
      </p:sp>
    </p:spTree>
    <p:extLst>
      <p:ext uri="{BB962C8B-B14F-4D97-AF65-F5344CB8AC3E}">
        <p14:creationId xmlns:p14="http://schemas.microsoft.com/office/powerpoint/2010/main" val="903455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AD15957-62D7-4FF2-98FF-51677B550FEB}" type="datetimeFigureOut">
              <a:rPr lang="ru-RU" smtClean="0"/>
              <a:t>21.02.2022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1907A95-A0F6-44E8-9AA0-F79DEDDAAE9C}" type="slidenum">
              <a:rPr lang="ru-RU" smtClean="0"/>
              <a:t>‹#›</a:t>
            </a:fld>
            <a:endParaRPr lang="ru-RU"/>
          </a:p>
        </p:txBody>
      </p:sp>
    </p:spTree>
    <p:extLst>
      <p:ext uri="{BB962C8B-B14F-4D97-AF65-F5344CB8AC3E}">
        <p14:creationId xmlns:p14="http://schemas.microsoft.com/office/powerpoint/2010/main" val="136890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2AD15957-62D7-4FF2-98FF-51677B550FEB}" type="datetimeFigureOut">
              <a:rPr lang="ru-RU" smtClean="0"/>
              <a:t>21.02.2022</a:t>
            </a:fld>
            <a:endParaRPr lang="ru-RU"/>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ru-RU"/>
          </a:p>
        </p:txBody>
      </p:sp>
      <p:sp>
        <p:nvSpPr>
          <p:cNvPr id="6" name="Slide Number Placeholder 5"/>
          <p:cNvSpPr>
            <a:spLocks noGrp="1"/>
          </p:cNvSpPr>
          <p:nvPr>
            <p:ph type="sldNum" sz="quarter" idx="12"/>
          </p:nvPr>
        </p:nvSpPr>
        <p:spPr>
          <a:xfrm>
            <a:off x="8604504" y="5211060"/>
            <a:ext cx="2112264" cy="228600"/>
          </a:xfrm>
        </p:spPr>
        <p:txBody>
          <a:bodyPr/>
          <a:lstStyle/>
          <a:p>
            <a:fld id="{41907A95-A0F6-44E8-9AA0-F79DEDDAAE9C}" type="slidenum">
              <a:rPr lang="ru-RU" smtClean="0"/>
              <a:t>‹#›</a:t>
            </a:fld>
            <a:endParaRPr lang="ru-RU"/>
          </a:p>
        </p:txBody>
      </p:sp>
    </p:spTree>
    <p:extLst>
      <p:ext uri="{BB962C8B-B14F-4D97-AF65-F5344CB8AC3E}">
        <p14:creationId xmlns:p14="http://schemas.microsoft.com/office/powerpoint/2010/main" val="72932785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AD15957-62D7-4FF2-98FF-51677B550FEB}" type="datetimeFigureOut">
              <a:rPr lang="ru-RU" smtClean="0"/>
              <a:t>21.02.2022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1907A95-A0F6-44E8-9AA0-F79DEDDAAE9C}" type="slidenum">
              <a:rPr lang="ru-RU" smtClean="0"/>
              <a:t>‹#›</a:t>
            </a:fld>
            <a:endParaRPr lang="ru-RU"/>
          </a:p>
        </p:txBody>
      </p:sp>
    </p:spTree>
    <p:extLst>
      <p:ext uri="{BB962C8B-B14F-4D97-AF65-F5344CB8AC3E}">
        <p14:creationId xmlns:p14="http://schemas.microsoft.com/office/powerpoint/2010/main" val="1581603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AD15957-62D7-4FF2-98FF-51677B550FEB}" type="datetimeFigureOut">
              <a:rPr lang="ru-RU" smtClean="0"/>
              <a:t>21.02.2022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1907A95-A0F6-44E8-9AA0-F79DEDDAAE9C}" type="slidenum">
              <a:rPr lang="ru-RU" smtClean="0"/>
              <a:t>‹#›</a:t>
            </a:fld>
            <a:endParaRPr lang="ru-RU"/>
          </a:p>
        </p:txBody>
      </p:sp>
    </p:spTree>
    <p:extLst>
      <p:ext uri="{BB962C8B-B14F-4D97-AF65-F5344CB8AC3E}">
        <p14:creationId xmlns:p14="http://schemas.microsoft.com/office/powerpoint/2010/main" val="2028721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AD15957-62D7-4FF2-98FF-51677B550FEB}" type="datetimeFigureOut">
              <a:rPr lang="ru-RU" smtClean="0"/>
              <a:t>21.02.2022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1907A95-A0F6-44E8-9AA0-F79DEDDAAE9C}" type="slidenum">
              <a:rPr lang="ru-RU" smtClean="0"/>
              <a:t>‹#›</a:t>
            </a:fld>
            <a:endParaRPr lang="ru-RU"/>
          </a:p>
        </p:txBody>
      </p:sp>
    </p:spTree>
    <p:extLst>
      <p:ext uri="{BB962C8B-B14F-4D97-AF65-F5344CB8AC3E}">
        <p14:creationId xmlns:p14="http://schemas.microsoft.com/office/powerpoint/2010/main" val="372496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D15957-62D7-4FF2-98FF-51677B550FEB}" type="datetimeFigureOut">
              <a:rPr lang="ru-RU" smtClean="0"/>
              <a:t>21.02.2022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1907A95-A0F6-44E8-9AA0-F79DEDDAAE9C}" type="slidenum">
              <a:rPr lang="ru-RU" smtClean="0"/>
              <a:t>‹#›</a:t>
            </a:fld>
            <a:endParaRPr lang="ru-RU"/>
          </a:p>
        </p:txBody>
      </p:sp>
    </p:spTree>
    <p:extLst>
      <p:ext uri="{BB962C8B-B14F-4D97-AF65-F5344CB8AC3E}">
        <p14:creationId xmlns:p14="http://schemas.microsoft.com/office/powerpoint/2010/main" val="1899232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ru-RU" smtClean="0"/>
              <a:t>Образец заголовка</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2AD15957-62D7-4FF2-98FF-51677B550FEB}" type="datetimeFigureOut">
              <a:rPr lang="ru-RU" smtClean="0"/>
              <a:t>21.02.2022</a:t>
            </a:fld>
            <a:endParaRPr lang="ru-RU"/>
          </a:p>
        </p:txBody>
      </p:sp>
      <p:sp>
        <p:nvSpPr>
          <p:cNvPr id="9" name="Footer Placeholder 8"/>
          <p:cNvSpPr>
            <a:spLocks noGrp="1"/>
          </p:cNvSpPr>
          <p:nvPr>
            <p:ph type="ftr" sz="quarter" idx="11"/>
          </p:nvPr>
        </p:nvSpPr>
        <p:spPr/>
        <p:txBody>
          <a:bodyPr/>
          <a:lstStyle>
            <a:lvl1pPr algn="r">
              <a:defRPr/>
            </a:lvl1pPr>
          </a:lstStyle>
          <a:p>
            <a:endParaRPr lang="ru-RU"/>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1907A95-A0F6-44E8-9AA0-F79DEDDAAE9C}" type="slidenum">
              <a:rPr lang="ru-RU" smtClean="0"/>
              <a:t>‹#›</a:t>
            </a:fld>
            <a:endParaRPr lang="ru-RU"/>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55756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2AD15957-62D7-4FF2-98FF-51677B550FEB}" type="datetimeFigureOut">
              <a:rPr lang="ru-RU" smtClean="0"/>
              <a:t>21.02.2022</a:t>
            </a:fld>
            <a:endParaRPr lang="ru-RU"/>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ru-RU"/>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1907A95-A0F6-44E8-9AA0-F79DEDDAAE9C}" type="slidenum">
              <a:rPr lang="ru-RU" smtClean="0"/>
              <a:t>‹#›</a:t>
            </a:fld>
            <a:endParaRPr lang="ru-RU"/>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8415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2AD15957-62D7-4FF2-98FF-51677B550FEB}" type="datetimeFigureOut">
              <a:rPr lang="ru-RU" smtClean="0"/>
              <a:t>21.02.2022</a:t>
            </a:fld>
            <a:endParaRPr lang="ru-RU"/>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1907A95-A0F6-44E8-9AA0-F79DEDDAAE9C}" type="slidenum">
              <a:rPr lang="ru-RU" smtClean="0"/>
              <a:t>‹#›</a:t>
            </a:fld>
            <a:endParaRPr lang="ru-RU"/>
          </a:p>
        </p:txBody>
      </p:sp>
    </p:spTree>
    <p:extLst>
      <p:ext uri="{BB962C8B-B14F-4D97-AF65-F5344CB8AC3E}">
        <p14:creationId xmlns:p14="http://schemas.microsoft.com/office/powerpoint/2010/main" val="19953487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0764" y="4006075"/>
            <a:ext cx="4581236" cy="2863273"/>
          </a:xfrm>
          <a:prstGeom prst="rect">
            <a:avLst/>
          </a:prstGeom>
        </p:spPr>
      </p:pic>
      <p:sp>
        <p:nvSpPr>
          <p:cNvPr id="2" name="Заголовок 1"/>
          <p:cNvSpPr>
            <a:spLocks noGrp="1"/>
          </p:cNvSpPr>
          <p:nvPr>
            <p:ph type="ctrTitle"/>
          </p:nvPr>
        </p:nvSpPr>
        <p:spPr/>
        <p:txBody>
          <a:bodyPr/>
          <a:lstStyle/>
          <a:p>
            <a:r>
              <a:rPr lang="ru-RU" sz="6600" dirty="0" smtClean="0"/>
              <a:t>Упражнения для развития речевого дыхания</a:t>
            </a:r>
            <a:endParaRPr lang="ru-RU" sz="6600" dirty="0"/>
          </a:p>
        </p:txBody>
      </p:sp>
      <p:sp>
        <p:nvSpPr>
          <p:cNvPr id="3" name="Подзаголовок 2"/>
          <p:cNvSpPr>
            <a:spLocks noGrp="1"/>
          </p:cNvSpPr>
          <p:nvPr>
            <p:ph type="subTitle" idx="1"/>
          </p:nvPr>
        </p:nvSpPr>
        <p:spPr>
          <a:xfrm>
            <a:off x="1144657" y="4880844"/>
            <a:ext cx="9070848" cy="457201"/>
          </a:xfrm>
        </p:spPr>
        <p:txBody>
          <a:bodyPr>
            <a:normAutofit fontScale="92500" lnSpcReduction="20000"/>
          </a:bodyPr>
          <a:lstStyle/>
          <a:p>
            <a:r>
              <a:rPr lang="ru-RU" dirty="0" smtClean="0"/>
              <a:t>Подготовила: Учитель – логопед</a:t>
            </a:r>
          </a:p>
          <a:p>
            <a:r>
              <a:rPr lang="ru-RU" dirty="0" smtClean="0"/>
              <a:t>Союрова Ирина Владимировна</a:t>
            </a:r>
            <a:endParaRPr lang="ru-RU" dirty="0"/>
          </a:p>
        </p:txBody>
      </p:sp>
    </p:spTree>
    <p:extLst>
      <p:ext uri="{BB962C8B-B14F-4D97-AF65-F5344CB8AC3E}">
        <p14:creationId xmlns:p14="http://schemas.microsoft.com/office/powerpoint/2010/main" val="3922560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888" y="215004"/>
            <a:ext cx="11839216" cy="6384579"/>
          </a:xfrm>
        </p:spPr>
      </p:pic>
      <p:sp>
        <p:nvSpPr>
          <p:cNvPr id="2" name="Заголовок 1"/>
          <p:cNvSpPr>
            <a:spLocks noGrp="1"/>
          </p:cNvSpPr>
          <p:nvPr>
            <p:ph type="title"/>
          </p:nvPr>
        </p:nvSpPr>
        <p:spPr>
          <a:xfrm>
            <a:off x="967409" y="2322307"/>
            <a:ext cx="10058400" cy="1371600"/>
          </a:xfrm>
        </p:spPr>
        <p:txBody>
          <a:bodyPr>
            <a:noAutofit/>
          </a:bodyPr>
          <a:lstStyle/>
          <a:p>
            <a:pPr algn="ctr"/>
            <a:r>
              <a:rPr lang="ru-RU" sz="9600" b="1" dirty="0" smtClean="0">
                <a:solidFill>
                  <a:schemeClr val="accent2"/>
                </a:solidFill>
              </a:rPr>
              <a:t>СПАСИБО ЗА ВНИМАНИЕ ! </a:t>
            </a:r>
            <a:endParaRPr lang="ru-RU" sz="9600" b="1" dirty="0">
              <a:solidFill>
                <a:schemeClr val="accent2"/>
              </a:solidFill>
            </a:endParaRPr>
          </a:p>
        </p:txBody>
      </p:sp>
    </p:spTree>
    <p:extLst>
      <p:ext uri="{BB962C8B-B14F-4D97-AF65-F5344CB8AC3E}">
        <p14:creationId xmlns:p14="http://schemas.microsoft.com/office/powerpoint/2010/main" val="3507305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790" y="230571"/>
            <a:ext cx="11754678" cy="6374670"/>
          </a:xfrm>
          <a:prstGeom prst="rect">
            <a:avLst/>
          </a:prstGeom>
        </p:spPr>
      </p:pic>
      <p:pic>
        <p:nvPicPr>
          <p:cNvPr id="4" name="Рисунок 3"/>
          <p:cNvPicPr>
            <a:picLocks noChangeAspect="1"/>
          </p:cNvPicPr>
          <p:nvPr/>
        </p:nvPicPr>
        <p:blipFill>
          <a:blip r:embed="rId3"/>
          <a:stretch>
            <a:fillRect/>
          </a:stretch>
        </p:blipFill>
        <p:spPr>
          <a:xfrm>
            <a:off x="7863059" y="310084"/>
            <a:ext cx="3999784" cy="2499865"/>
          </a:xfrm>
          <a:prstGeom prst="rect">
            <a:avLst/>
          </a:prstGeom>
        </p:spPr>
      </p:pic>
      <p:sp>
        <p:nvSpPr>
          <p:cNvPr id="2" name="Заголовок 1"/>
          <p:cNvSpPr>
            <a:spLocks noGrp="1"/>
          </p:cNvSpPr>
          <p:nvPr>
            <p:ph type="title"/>
          </p:nvPr>
        </p:nvSpPr>
        <p:spPr>
          <a:xfrm>
            <a:off x="1804443" y="540994"/>
            <a:ext cx="10058400" cy="1371600"/>
          </a:xfrm>
        </p:spPr>
        <p:txBody>
          <a:bodyPr/>
          <a:lstStyle/>
          <a:p>
            <a:r>
              <a:rPr lang="ru-RU" b="1" dirty="0" smtClean="0">
                <a:solidFill>
                  <a:schemeClr val="accent2">
                    <a:lumMod val="75000"/>
                  </a:schemeClr>
                </a:solidFill>
              </a:rPr>
              <a:t>Речевое дыхание </a:t>
            </a:r>
            <a:endParaRPr lang="ru-RU" b="1" dirty="0">
              <a:solidFill>
                <a:schemeClr val="accent2">
                  <a:lumMod val="75000"/>
                </a:schemeClr>
              </a:solidFill>
            </a:endParaRPr>
          </a:p>
        </p:txBody>
      </p:sp>
      <p:sp>
        <p:nvSpPr>
          <p:cNvPr id="3" name="Объект 2"/>
          <p:cNvSpPr>
            <a:spLocks noGrp="1"/>
          </p:cNvSpPr>
          <p:nvPr>
            <p:ph idx="1"/>
          </p:nvPr>
        </p:nvSpPr>
        <p:spPr>
          <a:xfrm>
            <a:off x="521853" y="2418080"/>
            <a:ext cx="10058400" cy="3931920"/>
          </a:xfrm>
        </p:spPr>
        <p:txBody>
          <a:bodyPr>
            <a:normAutofit/>
          </a:bodyPr>
          <a:lstStyle/>
          <a:p>
            <a:pPr algn="just"/>
            <a:r>
              <a:rPr lang="ru-RU" sz="2000" dirty="0"/>
              <a:t>Дыхание – энергетическая основа звучащей речи. </a:t>
            </a:r>
            <a:endParaRPr lang="ru-RU" sz="2000" dirty="0" smtClean="0"/>
          </a:p>
          <a:p>
            <a:pPr algn="just"/>
            <a:r>
              <a:rPr lang="ru-RU" sz="2000" dirty="0" smtClean="0"/>
              <a:t>От </a:t>
            </a:r>
            <a:r>
              <a:rPr lang="ru-RU" sz="2000" dirty="0"/>
              <a:t>развития речевого дыхания </a:t>
            </a:r>
            <a:r>
              <a:rPr lang="ru-RU" sz="2000" dirty="0" smtClean="0"/>
              <a:t>зависит </a:t>
            </a:r>
            <a:r>
              <a:rPr lang="ru-RU" sz="2000" dirty="0"/>
              <a:t>формирование у ребенка связной речи, а именно правильное звукопроизношение, способность поддерживать нормальную громкость речи, ее плавность и интонационная выразительность. Уделяя внимание постановке правильного речевого </a:t>
            </a:r>
            <a:r>
              <a:rPr lang="ru-RU" sz="2000" dirty="0" smtClean="0"/>
              <a:t>дыхания ребёнка </a:t>
            </a:r>
            <a:r>
              <a:rPr lang="ru-RU" sz="2000" dirty="0"/>
              <a:t>в раннем детстве, можно избежать многих речевых нарушений в будущем</a:t>
            </a:r>
            <a:r>
              <a:rPr lang="ru-RU" sz="2000" dirty="0" smtClean="0"/>
              <a:t>.</a:t>
            </a:r>
            <a:endParaRPr lang="ru-RU" sz="2000" dirty="0"/>
          </a:p>
        </p:txBody>
      </p:sp>
    </p:spTree>
    <p:extLst>
      <p:ext uri="{BB962C8B-B14F-4D97-AF65-F5344CB8AC3E}">
        <p14:creationId xmlns:p14="http://schemas.microsoft.com/office/powerpoint/2010/main" val="2102547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912" y="258417"/>
            <a:ext cx="11764617" cy="6361044"/>
          </a:xfrm>
          <a:prstGeom prst="rect">
            <a:avLst/>
          </a:prstGeom>
        </p:spPr>
      </p:pic>
      <p:sp>
        <p:nvSpPr>
          <p:cNvPr id="2" name="Заголовок 1"/>
          <p:cNvSpPr>
            <a:spLocks noGrp="1"/>
          </p:cNvSpPr>
          <p:nvPr>
            <p:ph type="title"/>
          </p:nvPr>
        </p:nvSpPr>
        <p:spPr/>
        <p:txBody>
          <a:bodyPr/>
          <a:lstStyle/>
          <a:p>
            <a:r>
              <a:rPr lang="ru-RU" b="1" dirty="0" smtClean="0">
                <a:solidFill>
                  <a:schemeClr val="accent2">
                    <a:lumMod val="75000"/>
                  </a:schemeClr>
                </a:solidFill>
              </a:rPr>
              <a:t>Как нужно правильно дышать?</a:t>
            </a:r>
            <a:endParaRPr lang="ru-RU" b="1" dirty="0">
              <a:solidFill>
                <a:schemeClr val="accent2">
                  <a:lumMod val="75000"/>
                </a:schemeClr>
              </a:solidFill>
            </a:endParaRPr>
          </a:p>
        </p:txBody>
      </p:sp>
      <p:sp>
        <p:nvSpPr>
          <p:cNvPr id="3" name="Объект 2"/>
          <p:cNvSpPr>
            <a:spLocks noGrp="1"/>
          </p:cNvSpPr>
          <p:nvPr>
            <p:ph idx="1"/>
          </p:nvPr>
        </p:nvSpPr>
        <p:spPr>
          <a:xfrm>
            <a:off x="955964" y="1950206"/>
            <a:ext cx="10058400" cy="3988776"/>
          </a:xfrm>
          <a:noFill/>
        </p:spPr>
        <p:txBody>
          <a:bodyPr>
            <a:normAutofit fontScale="92500" lnSpcReduction="10000"/>
          </a:bodyPr>
          <a:lstStyle/>
          <a:p>
            <a:pPr marL="0" indent="0">
              <a:lnSpc>
                <a:spcPct val="120000"/>
              </a:lnSpc>
              <a:spcBef>
                <a:spcPts val="0"/>
              </a:spcBef>
              <a:buNone/>
            </a:pPr>
            <a:r>
              <a:rPr lang="ru-RU" sz="2600" dirty="0" smtClean="0"/>
              <a:t>Нормальное </a:t>
            </a:r>
            <a:r>
              <a:rPr lang="ru-RU" sz="2600" dirty="0"/>
              <a:t>речевое дыхание выглядит следующим образом:</a:t>
            </a:r>
          </a:p>
          <a:p>
            <a:pPr marL="0" indent="0">
              <a:lnSpc>
                <a:spcPct val="120000"/>
              </a:lnSpc>
              <a:spcBef>
                <a:spcPts val="0"/>
              </a:spcBef>
              <a:buNone/>
            </a:pPr>
            <a:endParaRPr lang="ru-RU" sz="2600" dirty="0"/>
          </a:p>
          <a:p>
            <a:pPr marL="0" indent="0">
              <a:lnSpc>
                <a:spcPct val="120000"/>
              </a:lnSpc>
              <a:spcBef>
                <a:spcPts val="0"/>
              </a:spcBef>
              <a:buNone/>
            </a:pPr>
            <a:r>
              <a:rPr lang="ru-RU" sz="2600" dirty="0"/>
              <a:t>-Небольшой вдох через нос</a:t>
            </a:r>
            <a:r>
              <a:rPr lang="ru-RU" sz="2600" dirty="0" smtClean="0"/>
              <a:t>.</a:t>
            </a:r>
            <a:endParaRPr lang="ru-RU" sz="2600" dirty="0"/>
          </a:p>
          <a:p>
            <a:pPr marL="0" indent="0">
              <a:lnSpc>
                <a:spcPct val="120000"/>
              </a:lnSpc>
              <a:spcBef>
                <a:spcPts val="0"/>
              </a:spcBef>
              <a:buNone/>
            </a:pPr>
            <a:r>
              <a:rPr lang="ru-RU" sz="2600" dirty="0"/>
              <a:t>-Выдох плавный, струя воздуха выходит через рот</a:t>
            </a:r>
            <a:r>
              <a:rPr lang="ru-RU" sz="2600" dirty="0" smtClean="0"/>
              <a:t>.</a:t>
            </a:r>
            <a:endParaRPr lang="ru-RU" sz="2600" dirty="0"/>
          </a:p>
          <a:p>
            <a:pPr marL="0" indent="0">
              <a:lnSpc>
                <a:spcPct val="120000"/>
              </a:lnSpc>
              <a:spcBef>
                <a:spcPts val="0"/>
              </a:spcBef>
              <a:buNone/>
            </a:pPr>
            <a:r>
              <a:rPr lang="ru-RU" sz="2600" dirty="0"/>
              <a:t>-Выдох производится до конца</a:t>
            </a:r>
            <a:r>
              <a:rPr lang="ru-RU" sz="2600" dirty="0" smtClean="0"/>
              <a:t>.</a:t>
            </a:r>
            <a:endParaRPr lang="ru-RU" sz="2600" dirty="0"/>
          </a:p>
          <a:p>
            <a:pPr marL="0" indent="0">
              <a:lnSpc>
                <a:spcPct val="120000"/>
              </a:lnSpc>
              <a:spcBef>
                <a:spcPts val="0"/>
              </a:spcBef>
              <a:buNone/>
            </a:pPr>
            <a:r>
              <a:rPr lang="ru-RU" sz="2600" dirty="0"/>
              <a:t>-После каждого выдоха берется паузы (2-3 секунды).</a:t>
            </a:r>
          </a:p>
          <a:p>
            <a:pPr marL="0" indent="0">
              <a:lnSpc>
                <a:spcPct val="120000"/>
              </a:lnSpc>
              <a:spcBef>
                <a:spcPts val="0"/>
              </a:spcBef>
            </a:pPr>
            <a:endParaRPr lang="ru-RU" sz="2600" dirty="0"/>
          </a:p>
          <a:p>
            <a:pPr marL="0" indent="0">
              <a:lnSpc>
                <a:spcPct val="120000"/>
              </a:lnSpc>
              <a:spcBef>
                <a:spcPts val="0"/>
              </a:spcBef>
              <a:buNone/>
            </a:pPr>
            <a:r>
              <a:rPr lang="ru-RU" sz="2600" dirty="0"/>
              <a:t>Это очень важный момент, ведь только научившись правильно дышать, можно в полной мере овладеть своим голосом.</a:t>
            </a:r>
          </a:p>
          <a:p>
            <a:endParaRPr lang="ru-RU" dirty="0"/>
          </a:p>
          <a:p>
            <a:endParaRPr lang="ru-RU" dirty="0"/>
          </a:p>
        </p:txBody>
      </p:sp>
    </p:spTree>
    <p:extLst>
      <p:ext uri="{BB962C8B-B14F-4D97-AF65-F5344CB8AC3E}">
        <p14:creationId xmlns:p14="http://schemas.microsoft.com/office/powerpoint/2010/main" val="3632202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3359" cy="6858000"/>
          </a:xfrm>
          <a:prstGeom prst="rect">
            <a:avLst/>
          </a:prstGeom>
        </p:spPr>
      </p:pic>
      <p:sp>
        <p:nvSpPr>
          <p:cNvPr id="2" name="Заголовок 1"/>
          <p:cNvSpPr>
            <a:spLocks noGrp="1"/>
          </p:cNvSpPr>
          <p:nvPr>
            <p:ph type="title"/>
          </p:nvPr>
        </p:nvSpPr>
        <p:spPr/>
        <p:txBody>
          <a:bodyPr>
            <a:normAutofit fontScale="90000"/>
          </a:bodyPr>
          <a:lstStyle/>
          <a:p>
            <a:r>
              <a:rPr lang="ru-RU" b="1" dirty="0" smtClean="0">
                <a:solidFill>
                  <a:schemeClr val="accent2">
                    <a:lumMod val="75000"/>
                  </a:schemeClr>
                </a:solidFill>
              </a:rPr>
              <a:t>Цель дыхательных упражнений:</a:t>
            </a:r>
            <a:endParaRPr lang="ru-RU" b="1" dirty="0">
              <a:solidFill>
                <a:schemeClr val="accent2">
                  <a:lumMod val="75000"/>
                </a:schemeClr>
              </a:solidFill>
            </a:endParaRPr>
          </a:p>
        </p:txBody>
      </p:sp>
      <p:sp>
        <p:nvSpPr>
          <p:cNvPr id="3" name="Объект 2"/>
          <p:cNvSpPr>
            <a:spLocks noGrp="1"/>
          </p:cNvSpPr>
          <p:nvPr>
            <p:ph idx="1"/>
          </p:nvPr>
        </p:nvSpPr>
        <p:spPr/>
        <p:txBody>
          <a:bodyPr>
            <a:normAutofit/>
          </a:bodyPr>
          <a:lstStyle/>
          <a:p>
            <a:pPr marL="342900" indent="-342900" algn="just">
              <a:buFont typeface="+mj-lt"/>
              <a:buAutoNum type="arabicPeriod"/>
            </a:pPr>
            <a:r>
              <a:rPr lang="ru-RU" sz="3200" dirty="0"/>
              <a:t>У</a:t>
            </a:r>
            <a:r>
              <a:rPr lang="ru-RU" sz="3200" dirty="0" smtClean="0"/>
              <a:t>величить </a:t>
            </a:r>
            <a:r>
              <a:rPr lang="ru-RU" sz="3200" dirty="0"/>
              <a:t>объём </a:t>
            </a:r>
            <a:r>
              <a:rPr lang="ru-RU" sz="3200" dirty="0" smtClean="0"/>
              <a:t>дыхания</a:t>
            </a:r>
          </a:p>
          <a:p>
            <a:pPr marL="342900" indent="-342900" algn="just">
              <a:buFont typeface="+mj-lt"/>
              <a:buAutoNum type="arabicPeriod"/>
            </a:pPr>
            <a:r>
              <a:rPr lang="ru-RU" sz="3200" dirty="0"/>
              <a:t>Н</a:t>
            </a:r>
            <a:r>
              <a:rPr lang="ru-RU" sz="3200" dirty="0" smtClean="0"/>
              <a:t>ормализовать </a:t>
            </a:r>
            <a:r>
              <a:rPr lang="ru-RU" sz="3200" dirty="0"/>
              <a:t>его </a:t>
            </a:r>
            <a:r>
              <a:rPr lang="ru-RU" sz="3200" dirty="0" smtClean="0"/>
              <a:t>ритм</a:t>
            </a:r>
          </a:p>
          <a:p>
            <a:pPr marL="342900" indent="-342900" algn="just">
              <a:buFont typeface="+mj-lt"/>
              <a:buAutoNum type="arabicPeriod"/>
            </a:pPr>
            <a:r>
              <a:rPr lang="ru-RU" sz="3200" dirty="0"/>
              <a:t>В</a:t>
            </a:r>
            <a:r>
              <a:rPr lang="ru-RU" sz="3200" dirty="0" smtClean="0"/>
              <a:t>ыработать </a:t>
            </a:r>
            <a:r>
              <a:rPr lang="ru-RU" sz="3200" dirty="0"/>
              <a:t>плавный, длительный, экономный </a:t>
            </a:r>
            <a:r>
              <a:rPr lang="ru-RU" sz="3200" dirty="0" smtClean="0"/>
              <a:t>выдох</a:t>
            </a:r>
            <a:endParaRPr lang="ru-RU" sz="3200" dirty="0"/>
          </a:p>
        </p:txBody>
      </p:sp>
    </p:spTree>
    <p:extLst>
      <p:ext uri="{BB962C8B-B14F-4D97-AF65-F5344CB8AC3E}">
        <p14:creationId xmlns:p14="http://schemas.microsoft.com/office/powerpoint/2010/main" val="3692712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217" y="218661"/>
            <a:ext cx="11804374" cy="6400800"/>
          </a:xfrm>
          <a:prstGeom prst="rect">
            <a:avLst/>
          </a:prstGeom>
        </p:spPr>
      </p:pic>
      <p:sp>
        <p:nvSpPr>
          <p:cNvPr id="2" name="Заголовок 1"/>
          <p:cNvSpPr>
            <a:spLocks noGrp="1"/>
          </p:cNvSpPr>
          <p:nvPr>
            <p:ph type="title"/>
          </p:nvPr>
        </p:nvSpPr>
        <p:spPr>
          <a:xfrm>
            <a:off x="683492" y="549005"/>
            <a:ext cx="7819752" cy="717043"/>
          </a:xfrm>
        </p:spPr>
        <p:txBody>
          <a:bodyPr>
            <a:normAutofit fontScale="90000"/>
          </a:bodyPr>
          <a:lstStyle/>
          <a:p>
            <a:r>
              <a:rPr lang="ru-RU" b="1" dirty="0" smtClean="0">
                <a:solidFill>
                  <a:schemeClr val="accent2">
                    <a:lumMod val="75000"/>
                  </a:schemeClr>
                </a:solidFill>
              </a:rPr>
              <a:t>Игровые упражнения</a:t>
            </a:r>
            <a:endParaRPr lang="ru-RU" b="1" dirty="0">
              <a:solidFill>
                <a:schemeClr val="accent2">
                  <a:lumMod val="75000"/>
                </a:schemeClr>
              </a:solidFill>
            </a:endParaRPr>
          </a:p>
        </p:txBody>
      </p:sp>
      <p:sp>
        <p:nvSpPr>
          <p:cNvPr id="3" name="Объект 2"/>
          <p:cNvSpPr>
            <a:spLocks noGrp="1"/>
          </p:cNvSpPr>
          <p:nvPr>
            <p:ph idx="1"/>
          </p:nvPr>
        </p:nvSpPr>
        <p:spPr>
          <a:xfrm>
            <a:off x="383309" y="1588655"/>
            <a:ext cx="5389418" cy="3864494"/>
          </a:xfrm>
        </p:spPr>
        <p:txBody>
          <a:bodyPr>
            <a:normAutofit fontScale="92500" lnSpcReduction="10000"/>
          </a:bodyPr>
          <a:lstStyle/>
          <a:p>
            <a:pPr marL="0" indent="0" algn="ctr">
              <a:buNone/>
            </a:pPr>
            <a:r>
              <a:rPr lang="ru-RU" sz="2400" i="1" dirty="0"/>
              <a:t>Рекомендуется начать с непроизвольных для ребенка игровых упражнений:</a:t>
            </a:r>
          </a:p>
          <a:p>
            <a:pPr marL="0" indent="0">
              <a:buNone/>
            </a:pPr>
            <a:r>
              <a:rPr lang="ru-RU" sz="2400" dirty="0"/>
              <a:t>• дутье через соломку в стакан с водой;</a:t>
            </a:r>
            <a:br>
              <a:rPr lang="ru-RU" sz="2400" dirty="0"/>
            </a:br>
            <a:r>
              <a:rPr lang="ru-RU" sz="2400" dirty="0"/>
              <a:t>• надувание воздушных шаров;</a:t>
            </a:r>
            <a:br>
              <a:rPr lang="ru-RU" sz="2400" dirty="0"/>
            </a:br>
            <a:r>
              <a:rPr lang="ru-RU" sz="2400" dirty="0"/>
              <a:t>• дутье на разноцветные вертушки;</a:t>
            </a:r>
            <a:br>
              <a:rPr lang="ru-RU" sz="2400" dirty="0"/>
            </a:br>
            <a:r>
              <a:rPr lang="ru-RU" sz="2400" dirty="0"/>
              <a:t>• игра на духовых музыкальных инструментах, например, дудочке;</a:t>
            </a:r>
            <a:br>
              <a:rPr lang="ru-RU" sz="2400" dirty="0"/>
            </a:br>
            <a:r>
              <a:rPr lang="ru-RU" sz="2400" dirty="0"/>
              <a:t>• пускание мыльных пузырей;</a:t>
            </a:r>
            <a:br>
              <a:rPr lang="ru-RU" sz="2400" dirty="0"/>
            </a:br>
            <a:r>
              <a:rPr lang="ru-RU" sz="2400" dirty="0"/>
              <a:t>• дутье на одуванчики весной.</a:t>
            </a:r>
          </a:p>
          <a:p>
            <a:endParaRPr lang="ru-RU" dirty="0"/>
          </a:p>
        </p:txBody>
      </p:sp>
      <p:pic>
        <p:nvPicPr>
          <p:cNvPr id="6" name="Picture 2" descr="https://im0-tub-ru.yandex.net/i?id=ed87772fe4a95d3975dfa15e7ae3004b-l&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2849" y="691364"/>
            <a:ext cx="4527260" cy="5659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117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813" y="248479"/>
            <a:ext cx="11799778" cy="6410738"/>
          </a:xfrm>
          <a:prstGeom prst="rect">
            <a:avLst/>
          </a:prstGeom>
        </p:spPr>
      </p:pic>
      <p:sp>
        <p:nvSpPr>
          <p:cNvPr id="2" name="Заголовок 1"/>
          <p:cNvSpPr>
            <a:spLocks noGrp="1"/>
          </p:cNvSpPr>
          <p:nvPr>
            <p:ph type="title"/>
          </p:nvPr>
        </p:nvSpPr>
        <p:spPr>
          <a:xfrm>
            <a:off x="1066800" y="374739"/>
            <a:ext cx="10058400" cy="1371600"/>
          </a:xfrm>
        </p:spPr>
        <p:txBody>
          <a:bodyPr>
            <a:normAutofit fontScale="90000"/>
          </a:bodyPr>
          <a:lstStyle/>
          <a:p>
            <a:r>
              <a:rPr lang="ru-RU" b="1" dirty="0" smtClean="0">
                <a:solidFill>
                  <a:schemeClr val="accent2">
                    <a:lumMod val="75000"/>
                  </a:schemeClr>
                </a:solidFill>
              </a:rPr>
              <a:t>Упражнения для развития диафрагмального дыхания</a:t>
            </a:r>
            <a:endParaRPr lang="ru-RU" b="1" dirty="0">
              <a:solidFill>
                <a:schemeClr val="accent2">
                  <a:lumMod val="75000"/>
                </a:schemeClr>
              </a:solidFill>
            </a:endParaRPr>
          </a:p>
        </p:txBody>
      </p:sp>
      <p:sp>
        <p:nvSpPr>
          <p:cNvPr id="3" name="Объект 2"/>
          <p:cNvSpPr>
            <a:spLocks noGrp="1"/>
          </p:cNvSpPr>
          <p:nvPr>
            <p:ph idx="1"/>
          </p:nvPr>
        </p:nvSpPr>
        <p:spPr>
          <a:xfrm>
            <a:off x="304801" y="1681019"/>
            <a:ext cx="7204363" cy="4285672"/>
          </a:xfrm>
        </p:spPr>
        <p:txBody>
          <a:bodyPr>
            <a:noAutofit/>
          </a:bodyPr>
          <a:lstStyle/>
          <a:p>
            <a:pPr marL="0" indent="0">
              <a:buNone/>
            </a:pPr>
            <a:r>
              <a:rPr lang="ru-RU" sz="1400" b="1" dirty="0" smtClean="0"/>
              <a:t>Задуй свечку</a:t>
            </a:r>
          </a:p>
          <a:p>
            <a:pPr marL="0" indent="0">
              <a:buNone/>
            </a:pPr>
            <a:r>
              <a:rPr lang="ru-RU" sz="1400" dirty="0" smtClean="0"/>
              <a:t>Дети держат полоски бумаги на расстоянии около 10 см от губ. Детям предлагается медленно и тихо подуть на «свечу» так, чтобы пламя «свечи» отклонилось. Логопед отмечает тех детей, кто дольше всех дул на «свечу».</a:t>
            </a:r>
          </a:p>
          <a:p>
            <a:pPr marL="0" indent="0">
              <a:buNone/>
            </a:pPr>
            <a:r>
              <a:rPr lang="ru-RU" sz="1400" b="1" dirty="0" smtClean="0"/>
              <a:t>Лопнула шина</a:t>
            </a:r>
            <a:endParaRPr lang="ru-RU" sz="1400" dirty="0" smtClean="0"/>
          </a:p>
          <a:p>
            <a:pPr marL="0" indent="0">
              <a:buNone/>
            </a:pPr>
            <a:r>
              <a:rPr lang="ru-RU" sz="1400" dirty="0" smtClean="0"/>
              <a:t>Исходное положение: дети разводят руки перед собой, изображая круг — «шину». На выдохе дети произносят медленно звук «ш-ш-ш». Руки при этом медленно скрещиваются, так что правая рука ложится на левое плечо и наоборот. Грудная клетка в момент выдоха легко сжимается. Занимая исходное положение, дети делают непроизвольно вдох.</a:t>
            </a:r>
          </a:p>
          <a:p>
            <a:pPr marL="0" indent="0">
              <a:buNone/>
            </a:pPr>
            <a:r>
              <a:rPr lang="ru-RU" sz="1400" b="1" dirty="0" smtClean="0"/>
              <a:t>Накачать шину</a:t>
            </a:r>
            <a:endParaRPr lang="ru-RU" sz="1400" dirty="0" smtClean="0"/>
          </a:p>
          <a:p>
            <a:pPr marL="0" indent="0">
              <a:buNone/>
            </a:pPr>
            <a:r>
              <a:rPr lang="ru-RU" sz="1400" dirty="0" smtClean="0"/>
              <a:t>Детям предлагают накачать «лопнувшую шину». Дети «сжимают» перед грудью руки в кулаки, взяв воображаемую ручку «насоса». Медленный наклон вперед сопровождается выдохом на звук «с-с-с». При выпрямлении вдох производится непроизвольно.</a:t>
            </a:r>
          </a:p>
          <a:p>
            <a:pPr marL="0" indent="0">
              <a:buNone/>
            </a:pPr>
            <a:r>
              <a:rPr lang="ru-RU" sz="1400" b="1" dirty="0" smtClean="0"/>
              <a:t>Воздушный шар</a:t>
            </a:r>
            <a:endParaRPr lang="ru-RU" sz="1400" dirty="0" smtClean="0"/>
          </a:p>
          <a:p>
            <a:pPr marL="0" indent="0">
              <a:buNone/>
            </a:pPr>
            <a:r>
              <a:rPr lang="ru-RU" sz="1400" dirty="0" smtClean="0"/>
              <a:t>Выполнение упражнения аналогично упражнению «Лопнула шина», но во время выдоха дети произносят звук «ф-ф-ф».</a:t>
            </a:r>
            <a:endParaRPr lang="ru-RU" sz="1400" dirty="0"/>
          </a:p>
        </p:txBody>
      </p:sp>
      <p:pic>
        <p:nvPicPr>
          <p:cNvPr id="3074" name="Picture 2" descr="https://logoped.name/wp-content/uploads/2020/04/Albom-po-razvitiyu-rechevogo-dyhaniy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2800" y="1636460"/>
            <a:ext cx="4622391" cy="2761429"/>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a:stretch>
            <a:fillRect/>
          </a:stretch>
        </p:blipFill>
        <p:spPr>
          <a:xfrm>
            <a:off x="8229155" y="4288009"/>
            <a:ext cx="4032117" cy="2515033"/>
          </a:xfrm>
          <a:prstGeom prst="rect">
            <a:avLst/>
          </a:prstGeom>
        </p:spPr>
      </p:pic>
    </p:spTree>
    <p:extLst>
      <p:ext uri="{BB962C8B-B14F-4D97-AF65-F5344CB8AC3E}">
        <p14:creationId xmlns:p14="http://schemas.microsoft.com/office/powerpoint/2010/main" val="1880356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852" y="238539"/>
            <a:ext cx="11714922" cy="6400800"/>
          </a:xfrm>
          <a:prstGeom prst="rect">
            <a:avLst/>
          </a:prstGeom>
        </p:spPr>
      </p:pic>
      <p:sp>
        <p:nvSpPr>
          <p:cNvPr id="2" name="Заголовок 1"/>
          <p:cNvSpPr>
            <a:spLocks noGrp="1"/>
          </p:cNvSpPr>
          <p:nvPr>
            <p:ph type="title"/>
          </p:nvPr>
        </p:nvSpPr>
        <p:spPr/>
        <p:txBody>
          <a:bodyPr>
            <a:noAutofit/>
          </a:bodyPr>
          <a:lstStyle/>
          <a:p>
            <a:pPr algn="ctr"/>
            <a:r>
              <a:rPr lang="ru-RU" sz="3600" b="1" dirty="0" smtClean="0">
                <a:solidFill>
                  <a:schemeClr val="accent2">
                    <a:lumMod val="75000"/>
                  </a:schemeClr>
                </a:solidFill>
              </a:rPr>
              <a:t>Игры – упражнения, направленные на развитие способности осуществлять плавный выдох и регулировать его силу </a:t>
            </a:r>
            <a:endParaRPr lang="ru-RU" sz="3600" b="1" dirty="0">
              <a:solidFill>
                <a:schemeClr val="accent2">
                  <a:lumMod val="75000"/>
                </a:schemeClr>
              </a:solidFill>
            </a:endParaRPr>
          </a:p>
        </p:txBody>
      </p:sp>
      <p:sp>
        <p:nvSpPr>
          <p:cNvPr id="3" name="Объект 2"/>
          <p:cNvSpPr>
            <a:spLocks noGrp="1"/>
          </p:cNvSpPr>
          <p:nvPr>
            <p:ph idx="1"/>
          </p:nvPr>
        </p:nvSpPr>
        <p:spPr>
          <a:xfrm>
            <a:off x="715818" y="2161309"/>
            <a:ext cx="5527964" cy="3975331"/>
          </a:xfrm>
        </p:spPr>
        <p:txBody>
          <a:bodyPr>
            <a:normAutofit fontScale="92500"/>
          </a:bodyPr>
          <a:lstStyle/>
          <a:p>
            <a:pPr marL="0" indent="0">
              <a:buNone/>
            </a:pPr>
            <a:r>
              <a:rPr lang="ru-RU" sz="1900" b="1" dirty="0">
                <a:solidFill>
                  <a:schemeClr val="accent2">
                    <a:lumMod val="75000"/>
                  </a:schemeClr>
                </a:solidFill>
              </a:rPr>
              <a:t>«Буря в бутылке» </a:t>
            </a:r>
            <a:endParaRPr lang="ru-RU" sz="1900" b="1" dirty="0" smtClean="0">
              <a:solidFill>
                <a:schemeClr val="accent2">
                  <a:lumMod val="75000"/>
                </a:schemeClr>
              </a:solidFill>
            </a:endParaRPr>
          </a:p>
          <a:p>
            <a:pPr marL="0" indent="0">
              <a:buNone/>
            </a:pPr>
            <a:r>
              <a:rPr lang="ru-RU" dirty="0" smtClean="0"/>
              <a:t>Цель</a:t>
            </a:r>
            <a:r>
              <a:rPr lang="ru-RU" dirty="0"/>
              <a:t>: формирование правильной, непрерывной воздушной струи Оборудование: маленькая пластиковая бутылка </a:t>
            </a:r>
            <a:r>
              <a:rPr lang="ru-RU" dirty="0" smtClean="0"/>
              <a:t>красочно </a:t>
            </a:r>
            <a:r>
              <a:rPr lang="ru-RU" dirty="0"/>
              <a:t>оформленная, с отверстием в крышке, раскрошенный пенопласт, </a:t>
            </a:r>
            <a:r>
              <a:rPr lang="ru-RU" dirty="0" err="1"/>
              <a:t>конфети</a:t>
            </a:r>
            <a:r>
              <a:rPr lang="ru-RU" dirty="0"/>
              <a:t> или кусочки мишуры, пластиковая трубочка.  В бутылке сделать отверстия для трубочки, внутрь положить кусочки раскрошенный пенопласт, </a:t>
            </a:r>
            <a:r>
              <a:rPr lang="ru-RU" dirty="0" err="1"/>
              <a:t>конфети</a:t>
            </a:r>
            <a:r>
              <a:rPr lang="ru-RU" dirty="0"/>
              <a:t> или кусочки </a:t>
            </a:r>
            <a:r>
              <a:rPr lang="ru-RU" dirty="0" smtClean="0"/>
              <a:t>мишуры.</a:t>
            </a:r>
          </a:p>
          <a:p>
            <a:pPr marL="0" indent="0">
              <a:buNone/>
            </a:pPr>
            <a:r>
              <a:rPr lang="ru-RU" dirty="0" smtClean="0"/>
              <a:t>Ход </a:t>
            </a:r>
            <a:r>
              <a:rPr lang="ru-RU" dirty="0"/>
              <a:t>игры:-Ребята, давайте устроим настоящую снежную бурю. Для этого нужно набрать побольше воздуха и подуть в трубочку</a:t>
            </a:r>
            <a:r>
              <a:rPr lang="ru-RU" dirty="0" smtClean="0"/>
              <a:t>, </a:t>
            </a:r>
            <a:r>
              <a:rPr lang="ru-RU" dirty="0"/>
              <a:t>белые кусочки пенопласта и </a:t>
            </a:r>
            <a:r>
              <a:rPr lang="ru-RU" dirty="0" err="1"/>
              <a:t>конфети</a:t>
            </a:r>
            <a:r>
              <a:rPr lang="ru-RU" dirty="0"/>
              <a:t> закружатся.</a:t>
            </a:r>
            <a:endParaRPr lang="ru-RU" dirty="0"/>
          </a:p>
        </p:txBody>
      </p:sp>
      <p:pic>
        <p:nvPicPr>
          <p:cNvPr id="4098" name="Picture 2" descr="https://ds05.infourok.ru/uploads/ex/127e/000ff0fd-a8efe910/img10.jpg"/>
          <p:cNvPicPr>
            <a:picLocks noChangeAspect="1" noChangeArrowheads="1"/>
          </p:cNvPicPr>
          <p:nvPr/>
        </p:nvPicPr>
        <p:blipFill rotWithShape="1">
          <a:blip r:embed="rId3">
            <a:extLst>
              <a:ext uri="{28A0092B-C50C-407E-A947-70E740481C1C}">
                <a14:useLocalDpi xmlns:a14="http://schemas.microsoft.com/office/drawing/2010/main" val="0"/>
              </a:ext>
            </a:extLst>
          </a:blip>
          <a:srcRect l="12709" t="23747" r="10764" b="9709"/>
          <a:stretch/>
        </p:blipFill>
        <p:spPr bwMode="auto">
          <a:xfrm>
            <a:off x="7370618" y="2235200"/>
            <a:ext cx="4390352" cy="2863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197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912" y="215899"/>
            <a:ext cx="11766123" cy="6408669"/>
          </a:xfrm>
          <a:prstGeom prst="rect">
            <a:avLst/>
          </a:prstGeom>
        </p:spPr>
      </p:pic>
      <p:sp>
        <p:nvSpPr>
          <p:cNvPr id="2" name="Заголовок 1"/>
          <p:cNvSpPr>
            <a:spLocks noGrp="1"/>
          </p:cNvSpPr>
          <p:nvPr>
            <p:ph type="title"/>
          </p:nvPr>
        </p:nvSpPr>
        <p:spPr>
          <a:xfrm>
            <a:off x="909782" y="290945"/>
            <a:ext cx="10058400" cy="1371600"/>
          </a:xfrm>
        </p:spPr>
        <p:txBody>
          <a:bodyPr/>
          <a:lstStyle/>
          <a:p>
            <a:r>
              <a:rPr lang="ru-RU" b="1" dirty="0" smtClean="0">
                <a:solidFill>
                  <a:schemeClr val="accent2">
                    <a:lumMod val="75000"/>
                  </a:schemeClr>
                </a:solidFill>
              </a:rPr>
              <a:t>Лети - порхай</a:t>
            </a:r>
            <a:endParaRPr lang="ru-RU" b="1" dirty="0">
              <a:solidFill>
                <a:schemeClr val="accent2">
                  <a:lumMod val="75000"/>
                </a:schemeClr>
              </a:solidFill>
            </a:endParaRPr>
          </a:p>
        </p:txBody>
      </p:sp>
      <p:sp>
        <p:nvSpPr>
          <p:cNvPr id="3" name="Объект 2"/>
          <p:cNvSpPr>
            <a:spLocks noGrp="1"/>
          </p:cNvSpPr>
          <p:nvPr>
            <p:ph idx="1"/>
          </p:nvPr>
        </p:nvSpPr>
        <p:spPr>
          <a:xfrm>
            <a:off x="401782" y="1662545"/>
            <a:ext cx="5491018" cy="4839855"/>
          </a:xfrm>
        </p:spPr>
        <p:txBody>
          <a:bodyPr>
            <a:normAutofit lnSpcReduction="10000"/>
          </a:bodyPr>
          <a:lstStyle/>
          <a:p>
            <a:pPr marL="0" indent="0">
              <a:buNone/>
            </a:pPr>
            <a:r>
              <a:rPr lang="ru-RU" dirty="0"/>
              <a:t>Цель: развитие длительного плавного выдоха. Оборудование: узкая коробка из-под рулета красочно оформленная, фигурки из материала легкой текстуры, привязанные на нити. </a:t>
            </a:r>
            <a:endParaRPr lang="ru-RU" dirty="0" smtClean="0"/>
          </a:p>
          <a:p>
            <a:pPr marL="0" indent="0">
              <a:buNone/>
            </a:pPr>
            <a:r>
              <a:rPr lang="ru-RU" dirty="0" smtClean="0"/>
              <a:t>Ход </a:t>
            </a:r>
            <a:r>
              <a:rPr lang="ru-RU" dirty="0"/>
              <a:t>игры: </a:t>
            </a:r>
            <a:endParaRPr lang="ru-RU" dirty="0" smtClean="0"/>
          </a:p>
          <a:p>
            <a:pPr marL="0" indent="0">
              <a:buNone/>
            </a:pPr>
            <a:r>
              <a:rPr lang="ru-RU" dirty="0" smtClean="0"/>
              <a:t>-</a:t>
            </a:r>
            <a:r>
              <a:rPr lang="ru-RU" dirty="0"/>
              <a:t>Наступило прекрасное, теплое утро, солнышко взошло высоко в небо. Вот проснулись и запели птички, зайчики поскакали искать себе пищу. Ах, посмотрите, запорхали бабочки, листочки. Закачались звездочки на небе, цветочки от легкого ветерка Покажи, как?  Следить за тем, чтобы при вдохе рот был закрыт. «Лети-порхай» Игры-упражнения, направленные на развитие способности осуществлять плавный выдох и регулировать его силу</a:t>
            </a:r>
            <a:endParaRPr lang="ru-RU" dirty="0"/>
          </a:p>
        </p:txBody>
      </p:sp>
      <p:pic>
        <p:nvPicPr>
          <p:cNvPr id="5122" name="Picture 2" descr="https://ds05.infourok.ru/uploads/ex/1272/00036dd1-1fb180a8/hello_html_49062e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3054" y="766618"/>
            <a:ext cx="5844982" cy="4383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893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974" y="258418"/>
            <a:ext cx="11754677" cy="6351104"/>
          </a:xfrm>
          <a:prstGeom prst="rect">
            <a:avLst/>
          </a:prstGeom>
        </p:spPr>
      </p:pic>
      <p:pic>
        <p:nvPicPr>
          <p:cNvPr id="6146" name="Picture 2" descr="https://cf.ppt-online.org/files/slide/d/D9G3ToZRKUi8dSfLegscpI1nO4PYkF0AQwj6vz/slide-15.jpg"/>
          <p:cNvPicPr>
            <a:picLocks noChangeAspect="1" noChangeArrowheads="1"/>
          </p:cNvPicPr>
          <p:nvPr/>
        </p:nvPicPr>
        <p:blipFill rotWithShape="1">
          <a:blip r:embed="rId3">
            <a:extLst>
              <a:ext uri="{28A0092B-C50C-407E-A947-70E740481C1C}">
                <a14:useLocalDpi xmlns:a14="http://schemas.microsoft.com/office/drawing/2010/main" val="0"/>
              </a:ext>
            </a:extLst>
          </a:blip>
          <a:srcRect l="47012" t="51652" r="510" b="408"/>
          <a:stretch/>
        </p:blipFill>
        <p:spPr bwMode="auto">
          <a:xfrm>
            <a:off x="7073487" y="3190462"/>
            <a:ext cx="5118513" cy="35023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79783" y="384176"/>
            <a:ext cx="10058400" cy="1371600"/>
          </a:xfrm>
        </p:spPr>
        <p:txBody>
          <a:bodyPr/>
          <a:lstStyle/>
          <a:p>
            <a:r>
              <a:rPr lang="ru-RU" b="1" dirty="0" smtClean="0">
                <a:solidFill>
                  <a:schemeClr val="accent2">
                    <a:lumMod val="75000"/>
                  </a:schemeClr>
                </a:solidFill>
              </a:rPr>
              <a:t>Воздушный футбол</a:t>
            </a:r>
            <a:endParaRPr lang="ru-RU" b="1" dirty="0">
              <a:solidFill>
                <a:schemeClr val="accent2">
                  <a:lumMod val="75000"/>
                </a:schemeClr>
              </a:solidFill>
            </a:endParaRPr>
          </a:p>
        </p:txBody>
      </p:sp>
      <p:sp>
        <p:nvSpPr>
          <p:cNvPr id="3" name="Объект 2"/>
          <p:cNvSpPr>
            <a:spLocks noGrp="1"/>
          </p:cNvSpPr>
          <p:nvPr>
            <p:ph idx="1"/>
          </p:nvPr>
        </p:nvSpPr>
        <p:spPr>
          <a:xfrm>
            <a:off x="221975" y="1510747"/>
            <a:ext cx="7013712" cy="4731025"/>
          </a:xfrm>
        </p:spPr>
        <p:txBody>
          <a:bodyPr>
            <a:normAutofit/>
          </a:bodyPr>
          <a:lstStyle/>
          <a:p>
            <a:pPr marL="0" indent="0" algn="just">
              <a:buNone/>
            </a:pPr>
            <a:r>
              <a:rPr lang="ru-RU" sz="2000" b="1" dirty="0" smtClean="0"/>
              <a:t>Цель</a:t>
            </a:r>
            <a:r>
              <a:rPr lang="ru-RU" sz="2000" b="1" dirty="0"/>
              <a:t>: </a:t>
            </a:r>
            <a:r>
              <a:rPr lang="ru-RU" sz="2000" dirty="0"/>
              <a:t>развитие сильного плавного выдоха. </a:t>
            </a:r>
            <a:endParaRPr lang="ru-RU" sz="2000" dirty="0" smtClean="0"/>
          </a:p>
          <a:p>
            <a:pPr marL="0" indent="0" algn="just">
              <a:buNone/>
            </a:pPr>
            <a:r>
              <a:rPr lang="ru-RU" sz="2000" b="1" dirty="0" smtClean="0"/>
              <a:t>Оборудование</a:t>
            </a:r>
            <a:r>
              <a:rPr lang="ru-RU" sz="2000" b="1" dirty="0"/>
              <a:t>:</a:t>
            </a:r>
            <a:r>
              <a:rPr lang="ru-RU" sz="2000" dirty="0"/>
              <a:t> шарик от настольного тенниса или ватный шарик, ворота из стаканчика из-под йогурта или обклеенная коробка с условной разметкой футбольного поля, коктейльные трубочки. </a:t>
            </a:r>
            <a:endParaRPr lang="ru-RU" sz="2000" dirty="0" smtClean="0"/>
          </a:p>
          <a:p>
            <a:pPr marL="0" indent="0" algn="just">
              <a:buNone/>
            </a:pPr>
            <a:r>
              <a:rPr lang="ru-RU" sz="2000" b="1" dirty="0" smtClean="0"/>
              <a:t>Ход </a:t>
            </a:r>
            <a:r>
              <a:rPr lang="ru-RU" sz="2000" b="1" dirty="0"/>
              <a:t>игры:</a:t>
            </a:r>
            <a:r>
              <a:rPr lang="ru-RU" sz="2000" dirty="0"/>
              <a:t> </a:t>
            </a:r>
            <a:r>
              <a:rPr lang="ru-RU" sz="2000" dirty="0" smtClean="0"/>
              <a:t>Сегодня мы </a:t>
            </a:r>
            <a:r>
              <a:rPr lang="ru-RU" sz="2000" dirty="0"/>
              <a:t>проводим соревнование кто  загонит мяч в ворота. Итак, мы начинаем. Участники, улыбнитесь, положите широкий язык на нижнюю губу </a:t>
            </a:r>
            <a:r>
              <a:rPr lang="ru-RU" sz="2000" dirty="0" smtClean="0"/>
              <a:t>и </a:t>
            </a:r>
            <a:r>
              <a:rPr lang="ru-RU" sz="2000" dirty="0"/>
              <a:t>плавно, со звуком [Ф], дуем на шарик. Вниманию! Следить за щеками ребенка и чтобы он произносил [Ф], а не [Х], то есть чтобы воздушная струя была узкая, а не рассеянная.</a:t>
            </a:r>
            <a:endParaRPr lang="ru-RU" sz="2000" dirty="0"/>
          </a:p>
        </p:txBody>
      </p:sp>
    </p:spTree>
    <p:extLst>
      <p:ext uri="{BB962C8B-B14F-4D97-AF65-F5344CB8AC3E}">
        <p14:creationId xmlns:p14="http://schemas.microsoft.com/office/powerpoint/2010/main" val="26841439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авон">
  <a:themeElements>
    <a:clrScheme name="Савон">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Савон">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авон">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Савон</Template>
  <TotalTime>67</TotalTime>
  <Words>475</Words>
  <Application>Microsoft Office PowerPoint</Application>
  <PresentationFormat>Широкоэкранный</PresentationFormat>
  <Paragraphs>44</Paragraphs>
  <Slides>10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Century Gothic</vt:lpstr>
      <vt:lpstr>Garamond</vt:lpstr>
      <vt:lpstr>Савон</vt:lpstr>
      <vt:lpstr>Упражнения для развития речевого дыхания</vt:lpstr>
      <vt:lpstr>Речевое дыхание </vt:lpstr>
      <vt:lpstr>Как нужно правильно дышать?</vt:lpstr>
      <vt:lpstr>Цель дыхательных упражнений:</vt:lpstr>
      <vt:lpstr>Игровые упражнения</vt:lpstr>
      <vt:lpstr>Упражнения для развития диафрагмального дыхания</vt:lpstr>
      <vt:lpstr>Игры – упражнения, направленные на развитие способности осуществлять плавный выдох и регулировать его силу </vt:lpstr>
      <vt:lpstr>Лети - порхай</vt:lpstr>
      <vt:lpstr>Воздушный футбол</vt:lpstr>
      <vt:lpstr>СПАСИБО ЗА ВНИМАНИЕ ! </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Упражнения для развития речевого дыхания</dc:title>
  <dc:creator>RePack by Diakov</dc:creator>
  <cp:lastModifiedBy>RePack by Diakov</cp:lastModifiedBy>
  <cp:revision>8</cp:revision>
  <dcterms:created xsi:type="dcterms:W3CDTF">2022-02-21T15:09:16Z</dcterms:created>
  <dcterms:modified xsi:type="dcterms:W3CDTF">2022-02-21T16:16:38Z</dcterms:modified>
</cp:coreProperties>
</file>