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7" r:id="rId3"/>
    <p:sldId id="269" r:id="rId4"/>
    <p:sldId id="279" r:id="rId5"/>
    <p:sldId id="281" r:id="rId6"/>
    <p:sldId id="262" r:id="rId7"/>
    <p:sldId id="289" r:id="rId8"/>
    <p:sldId id="296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A18C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32" autoAdjust="0"/>
  </p:normalViewPr>
  <p:slideViewPr>
    <p:cSldViewPr>
      <p:cViewPr varScale="1">
        <p:scale>
          <a:sx n="37" d="100"/>
          <a:sy n="3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D6F1-2145-45AD-A328-1DA8C5270D1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6B4E-7642-4FE1-B28A-2FB2DEDD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0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6B4E-7642-4FE1-B28A-2FB2DEDD30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806D-202B-4C2E-AFB5-A572247C1537}" type="datetimeFigureOut">
              <a:rPr lang="ru-RU" smtClean="0"/>
              <a:pPr/>
              <a:t>01.07.2025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" b="133"/>
          <a:stretch>
            <a:fillRect/>
          </a:stretch>
        </p:blipFill>
        <p:spPr>
          <a:xfrm>
            <a:off x="0" y="-99392"/>
            <a:ext cx="9144000" cy="6957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476672"/>
            <a:ext cx="6408712" cy="561662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rgbClr val="006600"/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 </a:t>
            </a:r>
          </a:p>
          <a:p>
            <a:pPr algn="ctr">
              <a:spcBef>
                <a:spcPts val="0"/>
              </a:spcBef>
            </a:pPr>
            <a:endParaRPr lang="ru-RU" sz="2400" b="1" i="1" dirty="0" smtClean="0">
              <a:solidFill>
                <a:srgbClr val="006600"/>
              </a:solidFill>
              <a:latin typeface="+mj-lt"/>
              <a:ea typeface="Microsoft Himalaya" pitchFamily="2" charset="0"/>
              <a:cs typeface="Microsoft Himalaya" pitchFamily="2" charset="0"/>
            </a:endParaRPr>
          </a:p>
          <a:p>
            <a:pPr algn="ctr"/>
            <a:r>
              <a:rPr lang="ru-RU" sz="44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«Опыты» и эксперименты как средство экологического воспитания дошкольников»</a:t>
            </a: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Мастер-класс</a:t>
            </a:r>
          </a:p>
          <a:p>
            <a:pPr algn="r"/>
            <a:endParaRPr lang="ru-RU" sz="20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r"/>
            <a:endParaRPr lang="ru-RU" sz="20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r"/>
            <a:r>
              <a:rPr lang="ru-RU" sz="20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Подготовила и провела</a:t>
            </a:r>
          </a:p>
          <a:p>
            <a:pPr algn="r"/>
            <a:r>
              <a:rPr lang="ru-RU" sz="2000" b="1" i="1" dirty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в</a:t>
            </a:r>
            <a:r>
              <a:rPr lang="ru-RU" sz="20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оспитатель: Немкова М.Л</a:t>
            </a:r>
          </a:p>
          <a:p>
            <a:pPr algn="r"/>
            <a:endParaRPr lang="ru-RU" sz="2000" b="1" i="1" dirty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r"/>
            <a:endParaRPr lang="ru-RU" sz="20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endParaRPr lang="ru-RU" sz="20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2020г</a:t>
            </a:r>
            <a:r>
              <a:rPr lang="ru-RU" sz="20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.</a:t>
            </a:r>
            <a:endParaRPr lang="en-US" sz="20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endParaRPr lang="ru-RU" sz="2800" b="1" i="1" dirty="0" smtClean="0">
              <a:solidFill>
                <a:srgbClr val="006600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s/doshkolnoe-obrazovanie/Dejatelnost-DOU/0011-011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2" name="Picture 8" descr="http://detsad93.ru/d/382038/d/slayd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214338"/>
            <a:ext cx="9286908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hablo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-28673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640960" cy="6192688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3300"/>
                </a:solidFill>
              </a:rPr>
              <a:t>Цель мастер-класса: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повысить </a:t>
            </a:r>
            <a:r>
              <a:rPr lang="ru-RU" sz="4000" b="1" dirty="0">
                <a:solidFill>
                  <a:srgbClr val="002060"/>
                </a:solidFill>
              </a:rPr>
              <a:t>уровень профессионального мастерства педагогов, в развитие  познавательной активности детей </a:t>
            </a:r>
            <a:r>
              <a:rPr lang="ru-RU" sz="4000" b="1" dirty="0" smtClean="0">
                <a:solidFill>
                  <a:srgbClr val="002060"/>
                </a:solidFill>
              </a:rPr>
              <a:t>дошкольного </a:t>
            </a:r>
            <a:r>
              <a:rPr lang="ru-RU" sz="4000" b="1" dirty="0">
                <a:solidFill>
                  <a:srgbClr val="002060"/>
                </a:solidFill>
              </a:rPr>
              <a:t>возраста посредством игр и экспериментирования с объектами и явлениями окружающей действительности.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245053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_555d0_b1c6651f_XX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84976" cy="6336704"/>
          </a:xfrm>
        </p:spPr>
        <p:txBody>
          <a:bodyPr anchor="t">
            <a:normAutofit fontScale="70000" lnSpcReduction="20000"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5700" b="1" i="1" dirty="0" smtClean="0">
                <a:solidFill>
                  <a:srgbClr val="002060"/>
                </a:solidFill>
              </a:rPr>
              <a:t>Задачи  </a:t>
            </a:r>
          </a:p>
          <a:p>
            <a:r>
              <a:rPr lang="ru-RU" sz="3600" b="1" i="1" dirty="0">
                <a:solidFill>
                  <a:srgbClr val="002060"/>
                </a:solidFill>
              </a:rPr>
              <a:t>	</a:t>
            </a:r>
            <a:r>
              <a:rPr lang="ru-RU" sz="3600" b="1" i="1" dirty="0"/>
              <a:t>Показать, как можно использовать игры в экспериментальной деятельности детей.</a:t>
            </a:r>
          </a:p>
          <a:p>
            <a:r>
              <a:rPr lang="ru-RU" sz="3600" b="1" i="1" dirty="0"/>
              <a:t>	Развивать познавательный интерес к окружающему, умение делиться приобретенным опытом с другими людьми.</a:t>
            </a:r>
          </a:p>
          <a:p>
            <a:r>
              <a:rPr lang="ru-RU" sz="3600" b="1" i="1" dirty="0"/>
              <a:t>	Повысить уровень профессиональной  компетенции участников мастер – класса в воспитании дошкольников через поисково – исследовательскую деятельность.</a:t>
            </a:r>
          </a:p>
          <a:p>
            <a:r>
              <a:rPr lang="ru-RU" sz="3600" b="1" i="1" dirty="0"/>
              <a:t>	Представить участникам мастер – класса одну из форм проведения опытно – экспериментальной деятельности с детьми </a:t>
            </a:r>
            <a:r>
              <a:rPr lang="ru-RU" sz="3600" b="1" i="1" dirty="0" smtClean="0"/>
              <a:t>дошкольного </a:t>
            </a:r>
            <a:r>
              <a:rPr lang="ru-RU" sz="3600" b="1" i="1" dirty="0"/>
              <a:t>возраста.</a:t>
            </a:r>
          </a:p>
          <a:p>
            <a:r>
              <a:rPr lang="ru-RU" sz="3600" b="1" i="1" dirty="0"/>
              <a:t>	Сформировать у участников мастер – класса мотивацию на использование игр в </a:t>
            </a:r>
            <a:r>
              <a:rPr lang="ru-RU" sz="3600" b="1" i="1" dirty="0" err="1"/>
              <a:t>воспитательно</a:t>
            </a:r>
            <a:r>
              <a:rPr lang="ru-RU" sz="3600" b="1" i="1" dirty="0"/>
              <a:t> – образовательном процессе опытно – экспериментальной деятельности дошкольников.</a:t>
            </a:r>
          </a:p>
          <a:p>
            <a:endParaRPr lang="ru-RU" sz="36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hablo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-28673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640960" cy="6192688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b="1" i="1" u="sng" dirty="0" smtClean="0">
                <a:solidFill>
                  <a:srgbClr val="C00000"/>
                </a:solidFill>
              </a:rPr>
              <a:t>Практическая значимость:</a:t>
            </a:r>
            <a:endParaRPr lang="ru-RU" sz="3200" b="1" i="1" dirty="0">
              <a:solidFill>
                <a:srgbClr val="C00000"/>
              </a:solidFill>
            </a:endParaRPr>
          </a:p>
          <a:p>
            <a:pPr algn="ctr"/>
            <a:endParaRPr lang="ru-RU" sz="3200" b="1" i="1" dirty="0">
              <a:solidFill>
                <a:srgbClr val="C0000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FF3300"/>
                </a:solidFill>
              </a:rPr>
              <a:t>Данный </a:t>
            </a:r>
            <a:r>
              <a:rPr lang="ru-RU" sz="3000" b="1" i="1" dirty="0">
                <a:solidFill>
                  <a:srgbClr val="FF3300"/>
                </a:solidFill>
              </a:rPr>
              <a:t>мастер-класс может быть </a:t>
            </a:r>
            <a:endParaRPr lang="ru-RU" sz="3000" b="1" i="1" dirty="0" smtClean="0">
              <a:solidFill>
                <a:srgbClr val="FF330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FF3300"/>
                </a:solidFill>
              </a:rPr>
              <a:t>интересен </a:t>
            </a:r>
            <a:r>
              <a:rPr lang="ru-RU" sz="3000" b="1" i="1" dirty="0">
                <a:solidFill>
                  <a:srgbClr val="FF3300"/>
                </a:solidFill>
              </a:rPr>
              <a:t>педагогам, работающим по теме экспериментирования и поисковой деятельности детей.  Педагог, использующий экспериментирование в своей работе, найдет для себя что-то новое, а неработающий, поймет насколько это интересное и увлекательное занятие.</a:t>
            </a:r>
          </a:p>
          <a:p>
            <a:pPr algn="ctr"/>
            <a:r>
              <a:rPr lang="ru-RU" sz="3200" b="1" i="1" dirty="0">
                <a:solidFill>
                  <a:srgbClr val="FF3300"/>
                </a:solidFill>
              </a:rPr>
              <a:t>Мастер – класс проводится для педагогов ДОУ.</a:t>
            </a:r>
          </a:p>
          <a:p>
            <a:pPr algn="ctr"/>
            <a:endParaRPr lang="ru-RU" sz="3200" b="1" i="1" dirty="0" smtClean="0">
              <a:solidFill>
                <a:srgbClr val="FF33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 descr="4ced2b7972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23181" y="23956"/>
            <a:ext cx="222081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22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endParaRPr lang="ru-RU" sz="3600" b="1" i="1" dirty="0">
              <a:solidFill>
                <a:srgbClr val="C00000"/>
              </a:solidFill>
            </a:endParaRPr>
          </a:p>
          <a:p>
            <a:pPr algn="just"/>
            <a:r>
              <a:rPr lang="ru-RU" sz="3600" b="1" i="1" dirty="0">
                <a:solidFill>
                  <a:srgbClr val="002060"/>
                </a:solidFill>
              </a:rPr>
              <a:t>Форма проведения:</a:t>
            </a:r>
          </a:p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10 </a:t>
            </a:r>
            <a:r>
              <a:rPr lang="ru-RU" sz="3600" b="1" i="1" dirty="0">
                <a:solidFill>
                  <a:srgbClr val="C00000"/>
                </a:solidFill>
              </a:rPr>
              <a:t>минут </a:t>
            </a:r>
            <a:r>
              <a:rPr lang="ru-RU" sz="3600" b="1" i="1" dirty="0" smtClean="0">
                <a:solidFill>
                  <a:srgbClr val="C00000"/>
                </a:solidFill>
              </a:rPr>
              <a:t>– вхождение в тему</a:t>
            </a:r>
            <a:endParaRPr lang="ru-RU" sz="3600" b="1" i="1" dirty="0">
              <a:solidFill>
                <a:srgbClr val="C00000"/>
              </a:solidFill>
            </a:endParaRPr>
          </a:p>
          <a:p>
            <a:pPr algn="just"/>
            <a:r>
              <a:rPr lang="ru-RU" sz="3600" b="1" i="1" dirty="0">
                <a:solidFill>
                  <a:srgbClr val="C00000"/>
                </a:solidFill>
              </a:rPr>
              <a:t>10 минут – консультация</a:t>
            </a:r>
          </a:p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30 </a:t>
            </a:r>
            <a:r>
              <a:rPr lang="ru-RU" sz="3600" b="1" i="1" dirty="0">
                <a:solidFill>
                  <a:srgbClr val="C00000"/>
                </a:solidFill>
              </a:rPr>
              <a:t>минут – практическая деятельность</a:t>
            </a:r>
          </a:p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10 </a:t>
            </a:r>
            <a:r>
              <a:rPr lang="ru-RU" sz="3600" b="1" i="1" dirty="0">
                <a:solidFill>
                  <a:srgbClr val="C00000"/>
                </a:solidFill>
              </a:rPr>
              <a:t>минут - рефлексия</a:t>
            </a:r>
          </a:p>
          <a:p>
            <a:pPr algn="just"/>
            <a:r>
              <a:rPr lang="ru-RU" sz="3600" b="1" i="1" dirty="0">
                <a:solidFill>
                  <a:srgbClr val="002060"/>
                </a:solidFill>
              </a:rPr>
              <a:t>Конечный результат: </a:t>
            </a:r>
            <a:r>
              <a:rPr lang="ru-RU" sz="3600" b="1" i="1" dirty="0">
                <a:solidFill>
                  <a:srgbClr val="C00000"/>
                </a:solidFill>
              </a:rPr>
              <a:t>повышение уровня профессионального мастерства педагогов ДОУ в экологическом воспитании дошкольников, а именно овладение знаниями, посредством игр и экспериментирования с объектами и явлениями окружающей действительности. </a:t>
            </a:r>
          </a:p>
          <a:p>
            <a:pPr algn="just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ru-RU" sz="4400" b="1" i="1" u="sng" dirty="0" smtClean="0">
              <a:solidFill>
                <a:srgbClr val="C00000"/>
              </a:solidFill>
            </a:endParaRPr>
          </a:p>
          <a:p>
            <a:pPr algn="ctr"/>
            <a:endParaRPr lang="ru-RU" sz="10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ladybird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1601" y="4408594"/>
            <a:ext cx="3366925" cy="2590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44384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712968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     </a:t>
            </a:r>
            <a:r>
              <a:rPr lang="ru-RU" sz="2400" b="1" i="1" u="sng" dirty="0" smtClean="0">
                <a:solidFill>
                  <a:srgbClr val="006600"/>
                </a:solidFill>
              </a:rPr>
              <a:t>Общие сведения по теме самообразования </a:t>
            </a:r>
          </a:p>
          <a:p>
            <a:pPr algn="ctr"/>
            <a:r>
              <a:rPr lang="ru-RU" sz="2400" b="1" i="1" u="sng" dirty="0" smtClean="0">
                <a:solidFill>
                  <a:srgbClr val="006600"/>
                </a:solidFill>
              </a:rPr>
              <a:t>на </a:t>
            </a:r>
            <a:r>
              <a:rPr lang="ru-RU" sz="2400" b="1" i="1" u="sng" dirty="0" smtClean="0">
                <a:solidFill>
                  <a:srgbClr val="006600"/>
                </a:solidFill>
              </a:rPr>
              <a:t>2020 </a:t>
            </a:r>
            <a:r>
              <a:rPr lang="ru-RU" sz="2400" b="1" i="1" u="sng" dirty="0" smtClean="0">
                <a:solidFill>
                  <a:srgbClr val="006600"/>
                </a:solidFill>
              </a:rPr>
              <a:t>учебный год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исследование игры и познавательно-исследовательской деятельности как средства экологического воспитания дошкольника.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изучить особенности познавательной активности через игровую деятельность, а именно экологические игры;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развивать у детей способности устанавливать причинно-следственные связи на основе элементарного эксперимента;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воспитывать экологическую грамотность дошкольника.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   </a:t>
            </a:r>
            <a:endParaRPr lang="ru-RU" sz="1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ocs.google.com/viewer?url=http%3A%2F%2Fnsportal.ru%2Fsites%2Fdefault%2Ffiles%2F2013%2F4%2Fekologicheskoe_vospitanie_v_detskom_sadu.pdf&amp;docid=10069fa1d1cf261fea724eaf8a34313a&amp;a=bi&amp;pagenumber=7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презентация Гульнур(эко)\Новая папка (4)\shabl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41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052" y="332656"/>
            <a:ext cx="834942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rgbClr val="1F497D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1F497D"/>
                </a:solidFill>
              </a:rPr>
              <a:t>Для </a:t>
            </a:r>
            <a:r>
              <a:rPr lang="ru-RU" sz="3600" b="1" i="1" dirty="0">
                <a:solidFill>
                  <a:srgbClr val="1F497D"/>
                </a:solidFill>
              </a:rPr>
              <a:t>детей дошкольного возраста экспериментирование, наравне с игрой является ведущим видом деятельности.</a:t>
            </a:r>
          </a:p>
          <a:p>
            <a:pPr algn="ctr"/>
            <a:r>
              <a:rPr lang="ru-RU" sz="3600" b="1" i="1" dirty="0">
                <a:solidFill>
                  <a:srgbClr val="1F497D"/>
                </a:solidFill>
              </a:rPr>
              <a:t>Таким образом, усваивается все прочно только тогда, когда ребенок слышит, видит и делает сам. </a:t>
            </a:r>
          </a:p>
          <a:p>
            <a:endParaRPr lang="ru-RU" sz="2800" b="1" i="1" dirty="0" smtClean="0">
              <a:solidFill>
                <a:srgbClr val="1F497D"/>
              </a:solidFill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5976" y="2343554"/>
            <a:ext cx="2350597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3331"/>
            <a:ext cx="3365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319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iki.iteach.ru/images/4/40/1229498736_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329"/>
            <a:ext cx="9144000" cy="7088079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23528" y="0"/>
            <a:ext cx="8463314" cy="614364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071538" y="427475"/>
            <a:ext cx="74295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Результатом экологического воспитания дошкольников является экологическая культура личности. Замечательный педагог  В.А. Сухомлинский писал: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был и  всегда остается сыном природы, и то, 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Здесь в природе, вечный источник детского разума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328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Himalaya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vladimir nemkov</cp:lastModifiedBy>
  <cp:revision>140</cp:revision>
  <dcterms:created xsi:type="dcterms:W3CDTF">2013-04-14T18:53:23Z</dcterms:created>
  <dcterms:modified xsi:type="dcterms:W3CDTF">2025-07-01T08:29:23Z</dcterms:modified>
</cp:coreProperties>
</file>