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2" d="100"/>
          <a:sy n="112" d="100"/>
        </p:scale>
        <p:origin x="-158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08.04.2021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Картинки по запросу &quot;фон для презентаций детский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9512" y="836712"/>
            <a:ext cx="6984776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РАЗВИТИЕ </a:t>
            </a:r>
          </a:p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РЕЧЕВОГО ДЫХАНИЯ </a:t>
            </a:r>
          </a:p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У ДОШКОЛЬНИКОВ </a:t>
            </a:r>
          </a:p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 ОВЗ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311003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11560" y="404664"/>
            <a:ext cx="633670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latin typeface="Times New Roman"/>
                <a:ea typeface="Calibri"/>
              </a:rPr>
              <a:t>Дыхание</a:t>
            </a:r>
            <a:r>
              <a:rPr lang="ru-RU" sz="4000" dirty="0">
                <a:latin typeface="Times New Roman"/>
                <a:ea typeface="Calibri"/>
              </a:rPr>
              <a:t> — основа жизни и здоровья человека. </a:t>
            </a:r>
            <a:endParaRPr lang="ru-RU" sz="4000" dirty="0" smtClean="0">
              <a:latin typeface="Times New Roman"/>
              <a:ea typeface="Calibri"/>
            </a:endParaRPr>
          </a:p>
          <a:p>
            <a:pPr algn="ctr"/>
            <a:r>
              <a:rPr lang="ru-RU" sz="4000" dirty="0" smtClean="0">
                <a:latin typeface="Times New Roman"/>
                <a:ea typeface="Calibri"/>
              </a:rPr>
              <a:t>У </a:t>
            </a:r>
            <a:r>
              <a:rPr lang="ru-RU" sz="4000" dirty="0">
                <a:latin typeface="Times New Roman"/>
                <a:ea typeface="Calibri"/>
              </a:rPr>
              <a:t>детей в норме, </a:t>
            </a:r>
            <a:endParaRPr lang="ru-RU" sz="4000" dirty="0" smtClean="0">
              <a:latin typeface="Times New Roman"/>
              <a:ea typeface="Calibri"/>
            </a:endParaRPr>
          </a:p>
          <a:p>
            <a:pPr algn="ctr"/>
            <a:r>
              <a:rPr lang="ru-RU" sz="4000" dirty="0" smtClean="0">
                <a:latin typeface="Times New Roman"/>
                <a:ea typeface="Calibri"/>
              </a:rPr>
              <a:t>с </a:t>
            </a:r>
            <a:r>
              <a:rPr lang="ru-RU" sz="4000" dirty="0">
                <a:latin typeface="Times New Roman"/>
                <a:ea typeface="Calibri"/>
              </a:rPr>
              <a:t>физиологическим дыханием, формируется речевое дыхание.</a:t>
            </a:r>
            <a:r>
              <a:rPr lang="ru-RU" sz="3600" dirty="0">
                <a:latin typeface="Times New Roman"/>
                <a:ea typeface="Calibri"/>
              </a:rPr>
              <a:t> 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7628085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77032" y="332656"/>
            <a:ext cx="669674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rgbClr val="333333"/>
                </a:solidFill>
                <a:latin typeface="Times New Roman"/>
                <a:ea typeface="Times New Roman"/>
              </a:rPr>
              <a:t>Практика показывает, что</a:t>
            </a:r>
            <a:r>
              <a:rPr lang="ru-RU" sz="3200" b="1" dirty="0">
                <a:solidFill>
                  <a:srgbClr val="333333"/>
                </a:solidFill>
                <a:latin typeface="Times New Roman"/>
                <a:ea typeface="Times New Roman"/>
              </a:rPr>
              <a:t> </a:t>
            </a:r>
            <a:r>
              <a:rPr lang="ru-RU" sz="3200" dirty="0">
                <a:solidFill>
                  <a:srgbClr val="333333"/>
                </a:solidFill>
                <a:latin typeface="Times New Roman"/>
                <a:ea typeface="Times New Roman"/>
              </a:rPr>
              <a:t>у детей дошкольного возраста с ограниченными возможностями здоровья речевое дыхание несовершенно. </a:t>
            </a:r>
            <a:endParaRPr lang="ru-RU" sz="3200" dirty="0" smtClean="0">
              <a:solidFill>
                <a:srgbClr val="333333"/>
              </a:solidFill>
              <a:latin typeface="Times New Roman"/>
              <a:ea typeface="Times New Roman"/>
            </a:endParaRPr>
          </a:p>
          <a:p>
            <a:pPr algn="ctr"/>
            <a:r>
              <a:rPr lang="ru-RU" sz="3200" dirty="0" smtClean="0">
                <a:solidFill>
                  <a:srgbClr val="333333"/>
                </a:solidFill>
                <a:latin typeface="Times New Roman"/>
                <a:ea typeface="Times New Roman"/>
              </a:rPr>
              <a:t>Детям </a:t>
            </a:r>
            <a:r>
              <a:rPr lang="ru-RU" sz="3200" dirty="0">
                <a:solidFill>
                  <a:srgbClr val="333333"/>
                </a:solidFill>
                <a:latin typeface="Times New Roman"/>
                <a:ea typeface="Times New Roman"/>
              </a:rPr>
              <a:t>сложно использовать рационально вдох и выдох, что отрицательно влияет на развитие </a:t>
            </a:r>
            <a:r>
              <a:rPr lang="ru-RU" sz="3200" dirty="0" smtClean="0">
                <a:solidFill>
                  <a:srgbClr val="333333"/>
                </a:solidFill>
                <a:latin typeface="Times New Roman"/>
                <a:ea typeface="Times New Roman"/>
              </a:rPr>
              <a:t> </a:t>
            </a:r>
          </a:p>
          <a:p>
            <a:pPr algn="ctr"/>
            <a:r>
              <a:rPr lang="ru-RU" sz="3200" dirty="0">
                <a:solidFill>
                  <a:srgbClr val="333333"/>
                </a:solidFill>
                <a:latin typeface="Times New Roman"/>
                <a:ea typeface="Times New Roman"/>
              </a:rPr>
              <a:t> </a:t>
            </a:r>
            <a:r>
              <a:rPr lang="ru-RU" sz="3200" dirty="0" smtClean="0">
                <a:solidFill>
                  <a:srgbClr val="333333"/>
                </a:solidFill>
                <a:latin typeface="Times New Roman"/>
                <a:ea typeface="Times New Roman"/>
              </a:rPr>
              <a:t>          речи </a:t>
            </a:r>
            <a:r>
              <a:rPr lang="ru-RU" sz="3200" dirty="0">
                <a:solidFill>
                  <a:srgbClr val="333333"/>
                </a:solidFill>
                <a:latin typeface="Times New Roman"/>
                <a:ea typeface="Times New Roman"/>
              </a:rPr>
              <a:t>детей. 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40726393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1520" y="404664"/>
            <a:ext cx="655272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>
                <a:solidFill>
                  <a:srgbClr val="333333"/>
                </a:solidFill>
                <a:latin typeface="Times New Roman"/>
                <a:ea typeface="Times New Roman"/>
              </a:rPr>
              <a:t>Дети, имеющие ослабленный вдох и выдох, как правило, говорят тихо, затрудняются в произношении слов со сложной слоговой структурой, словосочетаний и длинных фраз. 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5495436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67544" y="332656"/>
            <a:ext cx="640871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333333"/>
                </a:solidFill>
                <a:latin typeface="Times New Roman"/>
                <a:ea typeface="Times New Roman"/>
              </a:rPr>
              <a:t>Физиологическое дыхание </a:t>
            </a:r>
            <a:r>
              <a:rPr lang="ru-RU" sz="3600" dirty="0">
                <a:solidFill>
                  <a:srgbClr val="333333"/>
                </a:solidFill>
                <a:latin typeface="Times New Roman"/>
                <a:ea typeface="Times New Roman"/>
              </a:rPr>
              <a:t>происходит автоматически, где вдох равен выдоху, а </a:t>
            </a:r>
            <a:r>
              <a:rPr lang="ru-RU" sz="3600" b="1" dirty="0">
                <a:solidFill>
                  <a:srgbClr val="333333"/>
                </a:solidFill>
                <a:latin typeface="Times New Roman"/>
                <a:ea typeface="Times New Roman"/>
              </a:rPr>
              <a:t>речевое дыхание</a:t>
            </a:r>
            <a:r>
              <a:rPr lang="ru-RU" sz="3600" dirty="0">
                <a:solidFill>
                  <a:srgbClr val="333333"/>
                </a:solidFill>
                <a:latin typeface="Times New Roman"/>
                <a:ea typeface="Times New Roman"/>
              </a:rPr>
              <a:t> произвольное (человек сам управляет им), при котором происходит вдох—пауза—выдох с речью.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4597003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00171" y="332656"/>
            <a:ext cx="640871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rgbClr val="333333"/>
                </a:solidFill>
                <a:latin typeface="Times New Roman"/>
                <a:ea typeface="Times New Roman"/>
              </a:rPr>
              <a:t>Важным </a:t>
            </a:r>
            <a:r>
              <a:rPr lang="ru-RU" sz="3600" dirty="0">
                <a:solidFill>
                  <a:srgbClr val="333333"/>
                </a:solidFill>
                <a:latin typeface="Times New Roman"/>
                <a:ea typeface="Times New Roman"/>
              </a:rPr>
              <a:t>моментом в коррекционно-развивающей работе с детьми с ограниченными возможностями здоровья является использование дыхательных упражнений.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4933765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23528" y="764704"/>
            <a:ext cx="6552728" cy="3277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750"/>
              </a:spcAft>
            </a:pPr>
            <a:r>
              <a:rPr lang="ru-RU" sz="3600" b="1" dirty="0">
                <a:solidFill>
                  <a:srgbClr val="333333"/>
                </a:solidFill>
                <a:latin typeface="Times New Roman"/>
                <a:ea typeface="Times New Roman"/>
                <a:cs typeface="Times New Roman"/>
              </a:rPr>
              <a:t>Цель </a:t>
            </a:r>
            <a:r>
              <a:rPr lang="ru-RU" sz="3600" dirty="0">
                <a:solidFill>
                  <a:srgbClr val="333333"/>
                </a:solidFill>
                <a:latin typeface="Times New Roman"/>
                <a:ea typeface="Times New Roman"/>
                <a:cs typeface="Times New Roman"/>
              </a:rPr>
              <a:t>этих упражнений – это</a:t>
            </a:r>
            <a:r>
              <a:rPr lang="ru-RU" sz="3600" b="1" dirty="0">
                <a:solidFill>
                  <a:srgbClr val="333333"/>
                </a:solidFill>
                <a:latin typeface="Times New Roman"/>
                <a:ea typeface="Times New Roman"/>
                <a:cs typeface="Times New Roman"/>
              </a:rPr>
              <a:t> </a:t>
            </a:r>
            <a:r>
              <a:rPr lang="ru-RU" sz="3600" dirty="0">
                <a:solidFill>
                  <a:srgbClr val="333333"/>
                </a:solidFill>
                <a:latin typeface="Times New Roman"/>
                <a:ea typeface="Times New Roman"/>
                <a:cs typeface="Times New Roman"/>
              </a:rPr>
              <a:t>формирование у детей умения и навыка правильного физиологического и речевого дыхания</a:t>
            </a:r>
            <a:r>
              <a:rPr lang="ru-RU" sz="3600" dirty="0" smtClean="0">
                <a:solidFill>
                  <a:srgbClr val="333333"/>
                </a:solidFill>
                <a:latin typeface="Times New Roman"/>
                <a:ea typeface="Times New Roman"/>
                <a:cs typeface="Times New Roman"/>
              </a:rPr>
              <a:t>.</a:t>
            </a:r>
            <a:endParaRPr lang="ru-RU" sz="360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8956692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0362" y="188640"/>
            <a:ext cx="6913925" cy="4273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15000"/>
              </a:lnSpc>
              <a:spcAft>
                <a:spcPts val="750"/>
              </a:spcAft>
            </a:pPr>
            <a:r>
              <a:rPr lang="ru-RU" sz="2400" dirty="0">
                <a:solidFill>
                  <a:srgbClr val="333333"/>
                </a:solidFill>
                <a:latin typeface="Times New Roman"/>
                <a:ea typeface="Times New Roman"/>
                <a:cs typeface="Times New Roman"/>
              </a:rPr>
              <a:t>При выполнении упражнений решаются следующие </a:t>
            </a:r>
            <a:r>
              <a:rPr lang="ru-RU" sz="2400" b="1" dirty="0">
                <a:solidFill>
                  <a:srgbClr val="333333"/>
                </a:solidFill>
                <a:latin typeface="Times New Roman"/>
                <a:ea typeface="Times New Roman"/>
                <a:cs typeface="Times New Roman"/>
              </a:rPr>
              <a:t>задачи:</a:t>
            </a:r>
            <a:endParaRPr lang="ru-RU" sz="2400" b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2400" dirty="0">
                <a:solidFill>
                  <a:srgbClr val="333333"/>
                </a:solidFill>
                <a:latin typeface="Times New Roman"/>
                <a:ea typeface="Times New Roman"/>
                <a:cs typeface="Times New Roman"/>
              </a:rPr>
              <a:t>развитие силы, постепенности и целенаправленности дыхания;</a:t>
            </a:r>
            <a:endParaRPr lang="ru-RU" sz="2400" dirty="0">
              <a:solidFill>
                <a:srgbClr val="333333"/>
              </a:solidFill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2400" dirty="0">
                <a:solidFill>
                  <a:srgbClr val="333333"/>
                </a:solidFill>
                <a:latin typeface="Times New Roman"/>
                <a:ea typeface="Times New Roman"/>
                <a:cs typeface="Times New Roman"/>
              </a:rPr>
              <a:t>выработка направленной воздушной струи, необходимой для правильного произношения;</a:t>
            </a:r>
            <a:endParaRPr lang="ru-RU" sz="2400" dirty="0">
              <a:solidFill>
                <a:srgbClr val="333333"/>
              </a:solidFill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2400" dirty="0">
                <a:solidFill>
                  <a:srgbClr val="333333"/>
                </a:solidFill>
                <a:latin typeface="Times New Roman"/>
                <a:ea typeface="Times New Roman"/>
                <a:cs typeface="Times New Roman"/>
              </a:rPr>
              <a:t>тренировка продолжительности речевого дыхания и умения на одном выдохе произнести фразу, состоящую из 3-6 слов.</a:t>
            </a:r>
            <a:endParaRPr lang="ru-RU" sz="2400" dirty="0">
              <a:solidFill>
                <a:srgbClr val="333333"/>
              </a:solidFill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7888472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23528" y="404664"/>
            <a:ext cx="6624736" cy="39149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3600" dirty="0">
                <a:latin typeface="Times New Roman"/>
                <a:ea typeface="Calibri"/>
                <a:cs typeface="Times New Roman"/>
              </a:rPr>
              <a:t>Начинать работу необходимо с выработки сильного, длительного, ротового выдоха. Для решения этой задачи мы используем различные игры и упражнения. </a:t>
            </a:r>
            <a:endParaRPr lang="ru-RU" sz="360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118067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62278" y="260648"/>
            <a:ext cx="6552728" cy="45869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3200" dirty="0">
                <a:latin typeface="Times New Roman"/>
                <a:ea typeface="Calibri"/>
                <a:cs typeface="Times New Roman"/>
              </a:rPr>
              <a:t>При выполнении дыхательных упражнений важно выполнять некоторые рекомендации: ‒ воздух набирать через нос, без напряжения, не поднимая плеч; ‒ во время выдоха воздух выходит только через рот; ‒ выдох должен быть длительным, плавным. </a:t>
            </a:r>
            <a:endParaRPr lang="ru-RU" sz="320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696303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63688" y="394461"/>
            <a:ext cx="4040337" cy="6890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3600" b="1" dirty="0">
                <a:latin typeface="Times New Roman"/>
                <a:ea typeface="Calibri"/>
                <a:cs typeface="Times New Roman"/>
              </a:rPr>
              <a:t>Осенние листочки</a:t>
            </a:r>
            <a:endParaRPr lang="ru-RU" sz="3600" b="1" dirty="0">
              <a:ea typeface="Calibri"/>
              <a:cs typeface="Times New Roman"/>
            </a:endParaRPr>
          </a:p>
        </p:txBody>
      </p:sp>
      <p:pic>
        <p:nvPicPr>
          <p:cNvPr id="4" name="Рисунок 3" descr="https://moluch.ru/conf/blmcbn/13520/13520.001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4668" y="1196752"/>
            <a:ext cx="4778375" cy="26917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1763688" y="4149080"/>
            <a:ext cx="4896544" cy="1051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800" dirty="0">
                <a:latin typeface="Times New Roman"/>
                <a:ea typeface="Calibri"/>
                <a:cs typeface="Times New Roman"/>
              </a:rPr>
              <a:t>Аналогичные упражнения: «Бабочка летит», «Снежинки». </a:t>
            </a:r>
            <a:endParaRPr lang="ru-RU" sz="280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2335757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27584" y="260648"/>
            <a:ext cx="6083973" cy="689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3600" b="1" dirty="0">
                <a:latin typeface="Times New Roman"/>
                <a:ea typeface="Calibri"/>
                <a:cs typeface="Times New Roman"/>
              </a:rPr>
              <a:t>Самый быстрый карандаш!</a:t>
            </a:r>
            <a:endParaRPr lang="ru-RU" sz="3600" b="1" dirty="0">
              <a:ea typeface="Calibri"/>
              <a:cs typeface="Times New Roman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9552" y="961248"/>
            <a:ext cx="6120680" cy="21891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400" dirty="0" smtClean="0">
                <a:latin typeface="Times New Roman"/>
                <a:ea typeface="Calibri"/>
                <a:cs typeface="Times New Roman"/>
              </a:rPr>
              <a:t>На </a:t>
            </a:r>
            <a:r>
              <a:rPr lang="ru-RU" sz="2400" dirty="0">
                <a:latin typeface="Times New Roman"/>
                <a:ea typeface="Calibri"/>
                <a:cs typeface="Times New Roman"/>
              </a:rPr>
              <a:t>столе перед каждым ребенком на расстоянии 20 см лежит карандаш. </a:t>
            </a:r>
            <a:r>
              <a:rPr lang="ru-RU" sz="2400" dirty="0" smtClean="0">
                <a:latin typeface="Times New Roman"/>
                <a:ea typeface="Calibri"/>
                <a:cs typeface="Times New Roman"/>
              </a:rPr>
              <a:t>Предлагаем </a:t>
            </a:r>
            <a:r>
              <a:rPr lang="ru-RU" sz="2400" dirty="0">
                <a:latin typeface="Times New Roman"/>
                <a:ea typeface="Calibri"/>
                <a:cs typeface="Times New Roman"/>
              </a:rPr>
              <a:t>детям подуть на свой карандаш. Чей карандаш укатился дальше — тот победитель. </a:t>
            </a:r>
            <a:endParaRPr lang="ru-RU" sz="2400" dirty="0">
              <a:ea typeface="Calibri"/>
              <a:cs typeface="Times New Roman"/>
            </a:endParaRPr>
          </a:p>
        </p:txBody>
      </p:sp>
      <p:pic>
        <p:nvPicPr>
          <p:cNvPr id="12292" name="Picture 4" descr="Картинки по запросу &quot;карандаш на столе картинка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852936"/>
            <a:ext cx="3168352" cy="223224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64789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229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79277" y="260648"/>
            <a:ext cx="3704925" cy="6890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3600" b="1" dirty="0">
                <a:latin typeface="Times New Roman"/>
                <a:ea typeface="Calibri"/>
                <a:cs typeface="Times New Roman"/>
              </a:rPr>
              <a:t>Летите, птички! </a:t>
            </a:r>
            <a:endParaRPr lang="ru-RU" sz="3600" b="1" dirty="0">
              <a:ea typeface="Calibri"/>
              <a:cs typeface="Times New Roman"/>
            </a:endParaRPr>
          </a:p>
        </p:txBody>
      </p:sp>
      <p:pic>
        <p:nvPicPr>
          <p:cNvPr id="5" name="Рисунок 4" descr="https://moluch.ru/conf/blmcbn/13520/13520.002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062028"/>
            <a:ext cx="4104456" cy="20789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https://moluch.ru/conf/blmcbn/13520/13520.003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0841" y="2996952"/>
            <a:ext cx="4122430" cy="20882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4557771" y="2204864"/>
            <a:ext cx="27709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latin typeface="Times New Roman"/>
                <a:ea typeface="Calibri"/>
              </a:rPr>
              <a:t>Самолетики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2618685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исунок 3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74" t="9787" r="13640" b="12090"/>
          <a:stretch/>
        </p:blipFill>
        <p:spPr bwMode="auto">
          <a:xfrm>
            <a:off x="1788261" y="1556792"/>
            <a:ext cx="4470400" cy="31580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/>
          <p:cNvSpPr txBox="1"/>
          <p:nvPr/>
        </p:nvSpPr>
        <p:spPr>
          <a:xfrm>
            <a:off x="1096939" y="476672"/>
            <a:ext cx="58038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Кораблик плывет к маяку </a:t>
            </a:r>
          </a:p>
        </p:txBody>
      </p:sp>
    </p:spTree>
    <p:extLst>
      <p:ext uri="{BB962C8B-B14F-4D97-AF65-F5344CB8AC3E}">
        <p14:creationId xmlns:p14="http://schemas.microsoft.com/office/powerpoint/2010/main" val="41157394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3" name="Picture 3" descr="C:\Users\Vadim\Desktop\Игры на дыхание\images (2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916832"/>
            <a:ext cx="2390775" cy="19145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C:\Users\Vadim\Desktop\Игры на дыхание\images (4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2636912"/>
            <a:ext cx="2133600" cy="2133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691680" y="836712"/>
            <a:ext cx="39982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Мыльные пузыри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1161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7" name="Picture 3" descr="C:\Users\Vadim\Desktop\Игры на дыхание\Без названия (4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763" y="1772816"/>
            <a:ext cx="2466975" cy="18478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 descr="C:\Users\Vadim\Desktop\Игры на дыхание\Без названия (3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1243" y="3284984"/>
            <a:ext cx="2581275" cy="17716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9031" y="1263741"/>
            <a:ext cx="2486025" cy="18383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39552" y="476672"/>
            <a:ext cx="44624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Загони мяч в ворота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24505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71600" y="260648"/>
            <a:ext cx="5400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Также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можно использовать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готовые тренажеры</a:t>
            </a:r>
          </a:p>
        </p:txBody>
      </p:sp>
      <p:pic>
        <p:nvPicPr>
          <p:cNvPr id="4" name="Рисунок 3" descr="https://moluch.ru/conf/blmcbn/13520/13520.009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579" y="1412776"/>
            <a:ext cx="5061585" cy="28460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2483455"/>
            <a:ext cx="2841129" cy="189108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031772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29237" y="188640"/>
            <a:ext cx="6624737" cy="51380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3600" b="1" dirty="0">
                <a:latin typeface="Times New Roman" pitchFamily="18" charset="0"/>
                <a:ea typeface="Calibri"/>
                <a:cs typeface="Times New Roman" pitchFamily="18" charset="0"/>
              </a:rPr>
              <a:t>Эти игры и упражнения помогут научить ребенка плавному, сильному, целенаправленному выдоху, что способствует формированию правильного звукопроизношения и развитию голоса. </a:t>
            </a:r>
          </a:p>
        </p:txBody>
      </p:sp>
    </p:spTree>
    <p:extLst>
      <p:ext uri="{BB962C8B-B14F-4D97-AF65-F5344CB8AC3E}">
        <p14:creationId xmlns:p14="http://schemas.microsoft.com/office/powerpoint/2010/main" val="36421230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299</Words>
  <Application>Microsoft Office PowerPoint</Application>
  <PresentationFormat>Экран (4:3)</PresentationFormat>
  <Paragraphs>31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Vadim</dc:creator>
  <cp:lastModifiedBy>Vadim</cp:lastModifiedBy>
  <cp:revision>9</cp:revision>
  <dcterms:created xsi:type="dcterms:W3CDTF">2021-02-08T13:04:20Z</dcterms:created>
  <dcterms:modified xsi:type="dcterms:W3CDTF">2021-04-08T09:45:04Z</dcterms:modified>
</cp:coreProperties>
</file>