
<file path=[Content_Types].xml><?xml version="1.0" encoding="utf-8"?>
<Types xmlns="http://schemas.openxmlformats.org/package/2006/content-types">
  <Default Extension="crdownload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6E2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A9E56-0B2B-4051-8AC8-3F4964A19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A4A88B-5F7C-44E3-8FCA-20ACEB75E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F51A2-4A18-4922-8C40-E6BD6D3B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BCA48-7B92-4267-93BA-9411770DD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CB5BE-4068-46FE-B63D-7E5E110B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85225-A2BE-425B-92AA-43E5110B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1D9F1-FCA4-4131-966D-A7E10A776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7B3B09-6D59-4B64-B00C-B9B5FDF6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502C36-5769-4BCE-B053-EF8884DFD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99BA32-BA30-4DE2-BF06-9E206C0A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1A481A4-D880-4B07-AA0C-793CF18CA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4460A6-9972-404C-BA0E-99DBAD183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095A3-927A-4000-A590-CEA1A9632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D8C37-FEAE-4223-A194-471B0ED4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FCE78D-C224-448D-B3E1-788CBC09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92F8C-B25B-4768-BDED-87886E916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92DB78-1564-4415-8BB6-99CC28D01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FF2241-09CA-44CF-86C7-BA3D5F57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7108F9-FF3D-4EE2-A79D-C78AE37E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8DA778-201F-48CC-9C65-93ADD5B5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8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6E81E-7E24-4A5C-AB34-7CA41D84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8664D5-C035-4FC9-AFFD-0641E9D1E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A1B06-D349-4E2D-9295-A0080B027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47026-3CB3-45BB-8D2C-4ED8C6A2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B8C8D-D2E0-441B-8680-9E05FBAE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6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E6D5-AD39-47FA-BE0F-A7081615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DA96BD-2714-45F3-AAC8-BE2325318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620883-AAF7-40BC-9D08-BD587B5C4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EDA1A2-AB1F-4FEB-A505-784E7FF9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67ECB6-B44B-4715-95DD-F3F814171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40DE61-E237-401F-8633-9B4828F4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0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F15AF-4970-4BD9-ACE0-DD9C57EF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9FECCC-5EA5-41E3-9B51-22B8ABD42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47A88-40B5-4481-85CB-D9828D08F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B46CA-7094-4A28-BFEC-68E965637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10D65E-A61D-48D1-AF8F-73CEEDB1B4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DE4C84-994B-4004-A8DB-6E0D2D329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9A73DA-DE00-40A2-BAAD-27F77E09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3C767A-9608-4CA0-ADBA-3128E5E8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7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12640-070E-4DB6-A69B-A24D5A3D9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583D00-5674-416B-A26A-21BB9D89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564B78-0B63-4206-8930-CEC8EED7E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6AEA35-491F-46D0-BD7E-89E082E5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94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70640B-9B75-4785-B473-CEB3F0751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55B364-E63F-470D-B8A7-CBE56AF3F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787E2B-B406-40C0-B62E-6E43AC66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08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C75C-C47C-4271-B64D-D6864CFB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2805C-5981-4EFA-A60F-775145DC9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03C98E-BF2B-4B8D-BD4B-C86BAF79F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B3C2C-16E8-452C-BDDC-A29D6954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E06867-FB13-400B-A08C-3B1549439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6FBC97-F1E0-4CE5-A9E2-742DA440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67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E213B-4F45-41FB-8403-B256AB1C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EB260A-31F0-4200-9922-53619796B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2C12D9-9F1D-4E5D-8313-462FFE3AB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178F46-EF6A-4D79-A5AA-82B52CF5E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D1D4A-4E26-42D9-82D6-3EA3B2AA8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3B03F2-460E-412F-85A3-5D81466E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58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126FC-A289-4C0F-BE98-3962667F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B8AA4E-C5D0-4AFD-ACFF-EA5F0E0CB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17C35-FAE8-4513-9C65-CAB47978B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04764-1401-420F-97E9-973EB1E0393F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E86AC-22FF-4A89-983A-1742C351A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D33CA-F106-472D-8613-219BC9DD6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6205C-59BE-44C8-8DC0-297190A518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0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crdownload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E4B4D075-13B7-4E8F-8E98-293B968D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9611899A-7272-4518-9C0C-5461BE348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детский сад № 121</a:t>
            </a:r>
          </a:p>
          <a:p>
            <a:pPr marL="0" indent="0" algn="r">
              <a:buNone/>
            </a:pPr>
            <a:r>
              <a:rPr lang="ru-RU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</a:t>
            </a:r>
          </a:p>
          <a:p>
            <a:pPr marL="0" indent="0" algn="r">
              <a:buNone/>
            </a:pPr>
            <a:r>
              <a:rPr lang="ru-RU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Марамыгина А.В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52FCB-D893-43AB-A3B7-F28CFE53CD25}"/>
              </a:ext>
            </a:extLst>
          </p:cNvPr>
          <p:cNvSpPr txBox="1"/>
          <p:nvPr/>
        </p:nvSpPr>
        <p:spPr>
          <a:xfrm>
            <a:off x="2936995" y="460643"/>
            <a:ext cx="71708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проект</a:t>
            </a:r>
            <a:b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безопасности»</a:t>
            </a:r>
          </a:p>
        </p:txBody>
      </p:sp>
    </p:spTree>
    <p:extLst>
      <p:ext uri="{BB962C8B-B14F-4D97-AF65-F5344CB8AC3E}">
        <p14:creationId xmlns:p14="http://schemas.microsoft.com/office/powerpoint/2010/main" val="1786802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ABBDF-4776-45D8-9C7C-3494EFF1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E207307-FA3A-4DD9-9D8E-784CC2F22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C7A7A5-7A6F-435F-822F-E5BB36F871F9}"/>
              </a:ext>
            </a:extLst>
          </p:cNvPr>
          <p:cNvSpPr txBox="1"/>
          <p:nvPr/>
        </p:nvSpPr>
        <p:spPr>
          <a:xfrm>
            <a:off x="838200" y="540322"/>
            <a:ext cx="6198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</a:t>
            </a:r>
            <a:endParaRPr lang="ru-RU" sz="4800" b="1" dirty="0">
              <a:solidFill>
                <a:srgbClr val="FF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2E22F-0386-4A7C-B5C1-45F00CB7A2E7}"/>
              </a:ext>
            </a:extLst>
          </p:cNvPr>
          <p:cNvSpPr txBox="1"/>
          <p:nvPr/>
        </p:nvSpPr>
        <p:spPr>
          <a:xfrm>
            <a:off x="838200" y="2891637"/>
            <a:ext cx="619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21.09.2020 - 25.09.2020</a:t>
            </a:r>
          </a:p>
        </p:txBody>
      </p:sp>
    </p:spTree>
    <p:extLst>
      <p:ext uri="{BB962C8B-B14F-4D97-AF65-F5344CB8AC3E}">
        <p14:creationId xmlns:p14="http://schemas.microsoft.com/office/powerpoint/2010/main" val="1423843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844AC2F-9C50-4902-84D4-46E115032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54E00-434E-483A-BB3B-891897E49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7C9A14C3-6E12-4357-BA9F-39C4D630E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43" y="2166551"/>
            <a:ext cx="4246949" cy="448962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99599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374B02-7CDF-41B0-854C-9E09FD367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9A7E5-D5A7-4A0D-8243-70A73B71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954C7-89D5-44DD-9E65-B9AEDEF41CBD}"/>
              </a:ext>
            </a:extLst>
          </p:cNvPr>
          <p:cNvSpPr txBox="1"/>
          <p:nvPr/>
        </p:nvSpPr>
        <p:spPr>
          <a:xfrm>
            <a:off x="838201" y="2207623"/>
            <a:ext cx="9167948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endParaRPr lang="ru-RU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определить основные направления работы</a:t>
            </a:r>
          </a:p>
          <a:p>
            <a:pPr marL="0" indent="0">
              <a:buNone/>
            </a:pPr>
            <a:r>
              <a:rPr lang="ru-RU" sz="2400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педагогического проекта «Азбука безопасности»;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методической и художественной литературы по теме;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пособий, нестандартного оборудования для развития двигательной активности;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дидактических, подвижных, малоподвижных, сюжетно - ролевых игр;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совместных мероприятий всех участников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1274461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915E0-93E9-419F-93B4-76AB06F5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0D1F9C-E080-40EB-9CBA-522D718FE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DBA0A-0EE6-4BAA-9784-806F66DDAB37}"/>
              </a:ext>
            </a:extLst>
          </p:cNvPr>
          <p:cNvSpPr txBox="1"/>
          <p:nvPr/>
        </p:nvSpPr>
        <p:spPr>
          <a:xfrm>
            <a:off x="664029" y="566241"/>
            <a:ext cx="619832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</a:t>
            </a:r>
            <a:r>
              <a:rPr lang="ru-RU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FF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887E4-6B6C-4E14-95F8-32D13CB01382}"/>
              </a:ext>
            </a:extLst>
          </p:cNvPr>
          <p:cNvSpPr txBox="1"/>
          <p:nvPr/>
        </p:nvSpPr>
        <p:spPr>
          <a:xfrm>
            <a:off x="640081" y="1489571"/>
            <a:ext cx="1137774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u="sng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Организационный этап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(организация мероприятий познавательного характера, коррекционная работа, организация двигательного режима):  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Настольная игра: «Правила дорожного движения»;  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Подвижные и малоподвижные игры: «Светофор: красный, желтый, зеленый», «Веселый пешеход»; 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Сюжетно - ролевая игра «Наши друзья - светофор и зебра;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Беседы: «Красный свет - дороги нет, а зеленый можно в путь»;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Наблюдения: «Дорога», «Пешеходный переход»;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Творческая деятельность: рисование «Спички не тронь, в спичках-огонь».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Памятка для родителей: «Причины детского дорожного травматизма»;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Памятка для родителей по правилам дорожного движении;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Памятка для родителей водителей «Правила перевозки детей в автомобиле»; 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Консультация «Безопасность ребенка на улице»;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Консультации «Правила пользования опасными предметами в быту»;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Папка - передвижка:  «Безопасность на улице»;</a:t>
            </a:r>
            <a:b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Стихи для детей о ПДД. 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плаката - совместной творческой работы педагога и воспитанников для поддержания профилактики детского дорожно-транспортного травматизма в социальных сетях: «Неделя безопасности - 2020».</a:t>
            </a:r>
          </a:p>
        </p:txBody>
      </p:sp>
    </p:spTree>
    <p:extLst>
      <p:ext uri="{BB962C8B-B14F-4D97-AF65-F5344CB8AC3E}">
        <p14:creationId xmlns:p14="http://schemas.microsoft.com/office/powerpoint/2010/main" val="390908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68848-281B-4746-A772-A22D5AEC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4C5C236-4987-410B-A3AF-D961F0C3E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949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1C842-02F1-45CE-87A4-4EF1264660F1}"/>
              </a:ext>
            </a:extLst>
          </p:cNvPr>
          <p:cNvSpPr txBox="1"/>
          <p:nvPr/>
        </p:nvSpPr>
        <p:spPr>
          <a:xfrm>
            <a:off x="501832" y="365125"/>
            <a:ext cx="6198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работы:</a:t>
            </a:r>
            <a:endParaRPr lang="ru-RU" sz="4400" b="1" dirty="0">
              <a:solidFill>
                <a:srgbClr val="FF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13A08-87E7-4E18-9581-0BA525FB318F}"/>
              </a:ext>
            </a:extLst>
          </p:cNvPr>
          <p:cNvSpPr txBox="1"/>
          <p:nvPr/>
        </p:nvSpPr>
        <p:spPr>
          <a:xfrm>
            <a:off x="1071153" y="2438383"/>
            <a:ext cx="957507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Заключительное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достигнутых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</a:t>
            </a:r>
            <a:r>
              <a:rPr lang="en-US" sz="24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946C5-A64D-4A99-A3FC-588A0BE2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E61BC63-18E6-4D5B-A63C-9FD186ED6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13880"/>
            <a:ext cx="12192000" cy="7171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EA5A7-DDA0-4E91-97D6-E7D346A263FD}"/>
              </a:ext>
            </a:extLst>
          </p:cNvPr>
          <p:cNvSpPr txBox="1"/>
          <p:nvPr/>
        </p:nvSpPr>
        <p:spPr>
          <a:xfrm>
            <a:off x="1058091" y="658574"/>
            <a:ext cx="106070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формы организации образовательного процесса</a:t>
            </a:r>
            <a:endParaRPr lang="ru-RU" sz="4000" b="1" dirty="0">
              <a:solidFill>
                <a:srgbClr val="FF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E3DC9-B95E-4482-868E-A31506BCBA64}"/>
              </a:ext>
            </a:extLst>
          </p:cNvPr>
          <p:cNvSpPr txBox="1"/>
          <p:nvPr/>
        </p:nvSpPr>
        <p:spPr>
          <a:xfrm>
            <a:off x="838200" y="2446191"/>
            <a:ext cx="9729651" cy="3408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посредственно-образовательная деятельность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овместная деятельность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амостоятельная деятельность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заимодействие с семь</a:t>
            </a:r>
            <a:r>
              <a:rPr lang="ru-RU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en-US" sz="28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endParaRPr lang="ru-RU" sz="28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907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B8C3D-C1CB-45D1-9109-AED46C2A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0D8432-3BDA-4E64-BF03-D782C410E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5D6C28-14E7-456C-9737-73A113E351F9}"/>
              </a:ext>
            </a:extLst>
          </p:cNvPr>
          <p:cNvSpPr txBox="1"/>
          <p:nvPr/>
        </p:nvSpPr>
        <p:spPr>
          <a:xfrm>
            <a:off x="1088571" y="843240"/>
            <a:ext cx="98885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Программно-методическое обеспечение:</a:t>
            </a:r>
            <a:endParaRPr lang="ru-RU" sz="4000" b="1" dirty="0">
              <a:solidFill>
                <a:srgbClr val="FF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0B2A0-0A0D-45DF-87D0-CD9F8E812BFB}"/>
              </a:ext>
            </a:extLst>
          </p:cNvPr>
          <p:cNvSpPr txBox="1"/>
          <p:nvPr/>
        </p:nvSpPr>
        <p:spPr>
          <a:xfrm>
            <a:off x="1151708" y="1890656"/>
            <a:ext cx="9888583" cy="4191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и краткие методические рекомендации «От рождения до школы» /под ред. </a:t>
            </a:r>
            <a:r>
              <a:rPr lang="ru-RU" sz="20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Н.Е., Комаровой Т.С., Васильевой М.А. Издание 3-е, исправленное и дополненное. Мозаика-Синтез, Москва 2018.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 К. Ю. «Основы безопасности. Комплекты для формирования родительских уголков в ДОО» 3-4 лет М.: «Мозаика-Синтез», 2015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Т.Ф. </a:t>
            </a:r>
            <a:r>
              <a:rPr lang="ru-RU" sz="20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Саулина</a:t>
            </a: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«Ознакомление дошкольников с ППД» для работы с детьми от 3-7 лет, 2013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К.Ю. Белая Формирование основ безопасности у дошкольников Пособие для педагогов дошкольных учреждений и родителей-Н.: Мозаика-Синтез, 2013</a:t>
            </a:r>
          </a:p>
        </p:txBody>
      </p:sp>
    </p:spTree>
    <p:extLst>
      <p:ext uri="{BB962C8B-B14F-4D97-AF65-F5344CB8AC3E}">
        <p14:creationId xmlns:p14="http://schemas.microsoft.com/office/powerpoint/2010/main" val="4130724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D2F0-98D6-438A-90B1-B11A8E50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983B5D-6F1F-4850-91F6-6502A0D94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1AA02-DF3F-46A9-8D1E-CD376805C450}"/>
              </a:ext>
            </a:extLst>
          </p:cNvPr>
          <p:cNvSpPr txBox="1"/>
          <p:nvPr/>
        </p:nvSpPr>
        <p:spPr>
          <a:xfrm>
            <a:off x="3313611" y="258465"/>
            <a:ext cx="6198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проекта:</a:t>
            </a:r>
            <a:endParaRPr lang="ru-RU" sz="4400" b="1" dirty="0">
              <a:solidFill>
                <a:srgbClr val="FF00FF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0B5749F-CA01-4CD6-B935-340BA2CE8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086040"/>
              </p:ext>
            </p:extLst>
          </p:nvPr>
        </p:nvGraphicFramePr>
        <p:xfrm>
          <a:off x="766120" y="1190443"/>
          <a:ext cx="1058768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690">
                  <a:extLst>
                    <a:ext uri="{9D8B030D-6E8A-4147-A177-3AD203B41FA5}">
                      <a16:colId xmlns:a16="http://schemas.microsoft.com/office/drawing/2014/main" val="1850184774"/>
                    </a:ext>
                  </a:extLst>
                </a:gridCol>
                <a:gridCol w="8853990">
                  <a:extLst>
                    <a:ext uri="{9D8B030D-6E8A-4147-A177-3AD203B41FA5}">
                      <a16:colId xmlns:a16="http://schemas.microsoft.com/office/drawing/2014/main" val="2212249599"/>
                    </a:ext>
                  </a:extLst>
                </a:gridCol>
              </a:tblGrid>
              <a:tr h="1108157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ru-RU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.202</a:t>
                      </a:r>
                      <a:r>
                        <a:rPr lang="ru-RU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400" b="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группе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идеи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интересующих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вопросов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группах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сбору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ее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обработке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поиску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недостающей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 ФЦКМ “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Дорога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Пешеходный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Опасный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огонёк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Сюжетно-ролевая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Пешеходы</a:t>
                      </a:r>
                      <a:r>
                        <a:rPr lang="en-US" sz="1400" b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ru-RU" sz="1400" b="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021761"/>
                  </a:ext>
                </a:extLst>
              </a:tr>
              <a:tr h="90402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.202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40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Спички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тронь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спичках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дидактическим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ковриком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“ПДД”;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Наблюдение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автотранспортом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Памятка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детского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дорожного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травматизма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ru-RU" sz="140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50756"/>
                  </a:ext>
                </a:extLst>
              </a:tr>
              <a:tr h="90402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.202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40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Настольная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Наши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друзья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светофор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зебра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Подвижная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Весёлый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шофёр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Памятка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перевозки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автомобиле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дорожного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движения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ru-RU" sz="140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92561"/>
                  </a:ext>
                </a:extLst>
              </a:tr>
              <a:tr h="134298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.202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40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художественной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литературы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теме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Настольная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Дорожные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знаки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Сюжетно-ролевая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Службы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спасения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пользования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опасными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предметами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быту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творческих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пожарной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Спички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тронь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спичках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!”.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40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878518"/>
                  </a:ext>
                </a:extLst>
              </a:tr>
              <a:tr h="933184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.202</a:t>
                      </a:r>
                      <a:r>
                        <a:rPr lang="ru-RU" sz="140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40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Папка-передвижка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улице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Коллективная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ru-RU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Итоговое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Азбука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r>
                        <a:rPr lang="en-US" sz="1400" baseline="0" dirty="0">
                          <a:solidFill>
                            <a:srgbClr val="6E226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600" dirty="0">
                        <a:solidFill>
                          <a:srgbClr val="6E226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84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870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EE26C-3ACA-4753-BF30-AFBF92C1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6EFD15-D9AB-4AE5-9791-1938AC506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1806" y="-74142"/>
            <a:ext cx="12323806" cy="6932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FBA82-FCFE-40A6-8BC0-341DD226A1CE}"/>
              </a:ext>
            </a:extLst>
          </p:cNvPr>
          <p:cNvSpPr txBox="1"/>
          <p:nvPr/>
        </p:nvSpPr>
        <p:spPr>
          <a:xfrm>
            <a:off x="838199" y="763081"/>
            <a:ext cx="10085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 другими образовательными областями</a:t>
            </a:r>
            <a:endParaRPr lang="ru-RU" sz="3200" b="1" dirty="0">
              <a:solidFill>
                <a:srgbClr val="FF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D1ADF-1FB5-4D80-AF0E-518E52F83603}"/>
              </a:ext>
            </a:extLst>
          </p:cNvPr>
          <p:cNvSpPr txBox="1"/>
          <p:nvPr/>
        </p:nvSpPr>
        <p:spPr>
          <a:xfrm>
            <a:off x="757057" y="1395437"/>
            <a:ext cx="98885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физических качеств и двигательного опыта, необходимых в разнообразных жизненных ситуациях для сохранения жизни и здоровья</a:t>
            </a:r>
            <a:r>
              <a:rPr lang="en-US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5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  <a:r>
              <a:rPr lang="en-US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350" b="1" u="sng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беседах с детьми развиваются, расширяются и углубляются представления о безопасном поведении, ситуациях предупреждения травматизма, принятия мер предосторожности. Дети участвуют в обсуждении дорожно-транспортных ситуаций, предлагают советы по безопасному поведению в тех или иных опасных ситуациях.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  <a:r>
              <a:rPr lang="en-US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350" b="1" u="sng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художественная литература используется для закрепления представлений о безопасном поведении, привлечения детей к анализу поступков литературных героев, причин, вызывающих опасные для жизни дорожно-транспортные ситуации. Разучиваются с детьми стихи, поговорки, загадки о правилах безопасности на улице.</a:t>
            </a:r>
            <a:r>
              <a:rPr lang="en-US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135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</a:t>
            </a:r>
            <a:r>
              <a:rPr lang="en-US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350" b="1" u="sng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вместе с педагогом участвуют в обыгрывании вариантов правильного поведения в различных опасных ситуациях на дороге, в транспорте.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сюжетно-ролевых играх, играх-драматизациях, играх-путешествиях, играх-этюдах обращается внимание на соблюдение правил безопасного поведения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</a:t>
            </a:r>
            <a:r>
              <a:rPr lang="en-US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350" b="1" u="sng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знакомятся с дорожными знаками, правилами и способами безопасного поведения на улице. Взрослым раскрывается связь между необдуманными и неосторожными действиями и их негативными последствиями. Совместно решают ситуационные задачи типа: Что делать? Как поступить если...?В совместной проектной деятельности дети участвуют в создании «Правила безопасности в транспорте» (в картинках, рисунках, иллюстрациях), «Дорожная книга полезных советов». </a:t>
            </a:r>
            <a:endParaRPr lang="en-US" sz="135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</a:t>
            </a:r>
            <a:r>
              <a:rPr lang="en-US" sz="135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350" b="1" u="sng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воспитателем, родителями дети создают наглядные пособия (плакаты, макеты, коллажи, настольно-печатные игры), для закрепления представлений о правилах безопасного поведения на дороге. </a:t>
            </a:r>
          </a:p>
        </p:txBody>
      </p:sp>
    </p:spTree>
    <p:extLst>
      <p:ext uri="{BB962C8B-B14F-4D97-AF65-F5344CB8AC3E}">
        <p14:creationId xmlns:p14="http://schemas.microsoft.com/office/powerpoint/2010/main" val="2034531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A555-78C3-438E-A290-DBD63871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E3717B-6C81-4FA5-BD42-3E35418D6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BD73BB-8742-4B45-BDF9-BCD6C024F871}"/>
              </a:ext>
            </a:extLst>
          </p:cNvPr>
          <p:cNvSpPr txBox="1"/>
          <p:nvPr/>
        </p:nvSpPr>
        <p:spPr>
          <a:xfrm>
            <a:off x="741406" y="365125"/>
            <a:ext cx="88886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проведенной работы:</a:t>
            </a:r>
            <a:endParaRPr lang="ru-RU" sz="4400" b="1" dirty="0">
              <a:solidFill>
                <a:srgbClr val="FF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30AF1-959F-407A-9ACD-923F31886104}"/>
              </a:ext>
            </a:extLst>
          </p:cNvPr>
          <p:cNvSpPr txBox="1"/>
          <p:nvPr/>
        </p:nvSpPr>
        <p:spPr>
          <a:xfrm>
            <a:off x="617838" y="1613552"/>
            <a:ext cx="11145795" cy="5218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Обобщены и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закреплены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правилах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социально-коммуникативных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привычек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дороге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быту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самообразования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отобрана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психо-возрастными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Такая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интересна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предложили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начатую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участвовать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16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ДОУ.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E2267"/>
                </a:solidFill>
                <a:latin typeface="Times New Roman" pitchFamily="18" charset="0"/>
                <a:cs typeface="Times New Roman" pitchFamily="18" charset="0"/>
              </a:rPr>
              <a:t>В ДОУ налажено эффективное взаимодействие с</a:t>
            </a:r>
            <a:r>
              <a:rPr lang="ru-RU" sz="1600" b="1" dirty="0">
                <a:solidFill>
                  <a:srgbClr val="6E2267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>
                <a:solidFill>
                  <a:srgbClr val="6E2267"/>
                </a:solidFill>
                <a:latin typeface="Times New Roman" pitchFamily="18" charset="0"/>
                <a:cs typeface="Times New Roman" pitchFamily="18" charset="0"/>
              </a:rPr>
              <a:t> родителями и сотрудниками ГИБДД города, ведётся планомерная работа  по привитию воспитанникам правил безопасного поведения на</a:t>
            </a:r>
            <a:endParaRPr lang="en-US" sz="1600" dirty="0">
              <a:solidFill>
                <a:srgbClr val="6E2267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6E2267"/>
                </a:solidFill>
                <a:latin typeface="Times New Roman" pitchFamily="18" charset="0"/>
                <a:cs typeface="Times New Roman" pitchFamily="18" charset="0"/>
              </a:rPr>
              <a:t>дорогах.</a:t>
            </a:r>
            <a:r>
              <a:rPr lang="en-US" sz="1600" dirty="0">
                <a:solidFill>
                  <a:srgbClr val="6E22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6E2267"/>
                </a:solidFill>
                <a:latin typeface="Times New Roman" pitchFamily="18" charset="0"/>
                <a:cs typeface="Times New Roman" pitchFamily="18" charset="0"/>
              </a:rPr>
              <a:t>Таким образом,  в результате реализации проекта  обеспечена эффективная организация деятельности ДОУ по профилактике ДТП, основанная на сотрудничестве с  родителями и другими учреждениями и организациями, ответственными за  безопасность дорожного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214089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B2C36-168B-45FD-B1ED-A2429A87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3CF1221C-2AC2-472D-BA39-87F45BFBA9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cture background">
            <a:extLst>
              <a:ext uri="{FF2B5EF4-FFF2-40B4-BE49-F238E27FC236}">
                <a16:creationId xmlns:a16="http://schemas.microsoft.com/office/drawing/2014/main" id="{5F2EB23B-295B-4AC9-8C9B-B3A3A842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323010-BE81-4604-BEBB-00117E8D5F00}"/>
              </a:ext>
            </a:extLst>
          </p:cNvPr>
          <p:cNvSpPr txBox="1"/>
          <p:nvPr/>
        </p:nvSpPr>
        <p:spPr>
          <a:xfrm>
            <a:off x="2409658" y="658574"/>
            <a:ext cx="69984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проекта</a:t>
            </a:r>
            <a:endParaRPr lang="ru-RU" sz="4400" b="1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8B00701C-F54A-4D7A-AEE7-9772C388DB98}"/>
              </a:ext>
            </a:extLst>
          </p:cNvPr>
          <p:cNvSpPr txBox="1">
            <a:spLocks/>
          </p:cNvSpPr>
          <p:nvPr/>
        </p:nvSpPr>
        <p:spPr>
          <a:xfrm>
            <a:off x="811446" y="2147094"/>
            <a:ext cx="8596668" cy="2563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</a:t>
            </a:r>
          </a:p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(законные представители)</a:t>
            </a:r>
          </a:p>
        </p:txBody>
      </p:sp>
    </p:spTree>
    <p:extLst>
      <p:ext uri="{BB962C8B-B14F-4D97-AF65-F5344CB8AC3E}">
        <p14:creationId xmlns:p14="http://schemas.microsoft.com/office/powerpoint/2010/main" val="2060582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DBBD5-3555-4901-A053-DE9C1ABB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71F2AE9-90B7-4DAD-82DF-CE6D3C2CC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4B144-663A-42F9-8E44-1BF4BB414896}"/>
              </a:ext>
            </a:extLst>
          </p:cNvPr>
          <p:cNvSpPr txBox="1"/>
          <p:nvPr/>
        </p:nvSpPr>
        <p:spPr>
          <a:xfrm>
            <a:off x="838200" y="506396"/>
            <a:ext cx="9648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уголка безопасности</a:t>
            </a:r>
            <a:endParaRPr lang="ru-RU" sz="4400" b="1" dirty="0">
              <a:solidFill>
                <a:srgbClr val="FF00FF"/>
              </a:solidFill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610171D3-DF7E-49DE-A6EE-DB2B986EF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781" y="2491426"/>
            <a:ext cx="2914435" cy="38601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3810B5-875D-46CA-9A2E-C1B2455C4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" y="1831959"/>
            <a:ext cx="7230067" cy="466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2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80FF1-2676-4A70-8DCF-233A61F3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C6C383-FD72-412F-ADB4-16139A405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33E995-F3DD-4A09-9349-4BE0A1629FA9}"/>
              </a:ext>
            </a:extLst>
          </p:cNvPr>
          <p:cNvSpPr txBox="1"/>
          <p:nvPr/>
        </p:nvSpPr>
        <p:spPr>
          <a:xfrm>
            <a:off x="838199" y="658574"/>
            <a:ext cx="10515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по пожарной безопасности</a:t>
            </a:r>
            <a:endParaRPr lang="ru-RU" sz="4000" b="1" dirty="0">
              <a:solidFill>
                <a:srgbClr val="FF00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45DD34-2B68-483F-961E-6A56BE3FA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1" y="1869988"/>
            <a:ext cx="3480221" cy="36232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3CD5A-BD5E-4FAB-AC44-6E06925AF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788" y="1869989"/>
            <a:ext cx="3635006" cy="36232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927466-FE15-49FC-B453-30C4E7916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29" y="1911178"/>
            <a:ext cx="3599935" cy="35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22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AD93D-3740-496F-93F3-442B7AF2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FCEE25-BB7D-4F0B-924B-56DC4B2B6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A16EF8-EFB9-460C-9FD8-8E2AA8D7C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87" y="235130"/>
            <a:ext cx="4567091" cy="65591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882AF-3195-404C-9F34-BB3883122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63" y="235131"/>
            <a:ext cx="5027526" cy="655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85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F5A2611-E70F-474B-833F-6DEF005EA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FC94D-079C-430C-8C48-3A7346E2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</a:br>
            <a:br>
              <a:rPr lang="ru-RU" sz="3600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</a:br>
            <a:r>
              <a:rPr lang="ru-RU" sz="3600" b="0" i="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игр по формированию</a:t>
            </a:r>
            <a:br>
              <a:rPr lang="ru-RU" sz="3600" b="0" i="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i="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умений по соблюдению ПДД</a:t>
            </a:r>
            <a:br>
              <a:rPr lang="ru-RU" sz="3600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869EFB-14A8-4DEC-A472-8AD68FB42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7443"/>
            <a:ext cx="3667897" cy="4645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A06C97-B0E6-49CC-AA99-A0B8F5AFD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40" y="1847443"/>
            <a:ext cx="4496759" cy="46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0CEEC-D86F-439D-AC60-F8285999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D29194-407F-41E0-9809-6A353555B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03F03-C504-416D-9BC0-53C3D64F8399}"/>
              </a:ext>
            </a:extLst>
          </p:cNvPr>
          <p:cNvSpPr txBox="1"/>
          <p:nvPr/>
        </p:nvSpPr>
        <p:spPr>
          <a:xfrm>
            <a:off x="1227910" y="566448"/>
            <a:ext cx="93791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 высокая</a:t>
            </a:r>
            <a:endParaRPr lang="ru-RU" sz="4400" b="1" dirty="0">
              <a:solidFill>
                <a:srgbClr val="FF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ACB03-94B9-4F62-93B2-AD54E45773D1}"/>
              </a:ext>
            </a:extLst>
          </p:cNvPr>
          <p:cNvSpPr txBox="1"/>
          <p:nvPr/>
        </p:nvSpPr>
        <p:spPr>
          <a:xfrm>
            <a:off x="838200" y="1892011"/>
            <a:ext cx="105155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безопасности – один из наиболее актуальных вопросов для любого возраста. Детям, начиная с самого детства, следует на примере и наглядно показать последствия неправильного поведения человека в той или иной опасной ситуации.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растут в мире высоких технологий, развивающиеся стремительно и бесповоротно. Социальное образование начинается со знакомства с объектами ближайшего окружения, с которыми ребенок сталкивается каждый день. Каким стал опасным окружающий мир – это бытовая техника; пожары в природе и в доме; опасность на дороге; ядовитый и опасный для детей растительный мир.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статистике, чаще всего причиной дорожно-транспортных происшествий становятся сами дети. Дети очень возбудимы, динамичны и в то же время рассеяны, не умеют предвидеть опасность, правильно оценить расстояние до приближающегося автомобиля, его скорость и свои возможности. Дети дошкольного возраста — это особая категория пешеходов. Ответственность за воспитание грамотных и адекватных участников дорожного движения возлагается на родителей и воспитателей. </a:t>
            </a:r>
          </a:p>
        </p:txBody>
      </p:sp>
    </p:spTree>
    <p:extLst>
      <p:ext uri="{BB962C8B-B14F-4D97-AF65-F5344CB8AC3E}">
        <p14:creationId xmlns:p14="http://schemas.microsoft.com/office/powerpoint/2010/main" val="35172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6DCF0-D890-4B6F-B867-6FA3590A4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53BA474-6569-4E71-959F-E81D301FC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C59699-7FBB-4077-B218-EF4D04E117B7}"/>
              </a:ext>
            </a:extLst>
          </p:cNvPr>
          <p:cNvSpPr txBox="1"/>
          <p:nvPr/>
        </p:nvSpPr>
        <p:spPr>
          <a:xfrm>
            <a:off x="365761" y="1351005"/>
            <a:ext cx="11430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осознанного выполнения правил поведения, обеспечивающих сохранность их жизни и здоровья в современных условиях улицы, транспорта, природы, в быту;</a:t>
            </a:r>
            <a:b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знаний детей о здоровом образе жизни;</a:t>
            </a:r>
            <a:b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сознательное и ответственное отношение к личной безопасности и безопасности окружающих в быту;</a:t>
            </a:r>
            <a:b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основы экологической культуры ребенка и становление у него ценного и бережного отношения к природе;</a:t>
            </a:r>
            <a:b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эмоциональному и благополучному развитию ребёнка.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7F4B8-21F8-4587-AABE-400284402ECC}"/>
              </a:ext>
            </a:extLst>
          </p:cNvPr>
          <p:cNvSpPr txBox="1"/>
          <p:nvPr/>
        </p:nvSpPr>
        <p:spPr>
          <a:xfrm>
            <a:off x="838198" y="843240"/>
            <a:ext cx="7835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  <a:endParaRPr lang="ru-RU" sz="48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52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605B0-F600-4CD7-B6CF-64BA338F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065B2C-978E-457A-9242-FA4C1B449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6FF68A-A790-49E4-99F1-E655A9BC70C5}"/>
              </a:ext>
            </a:extLst>
          </p:cNvPr>
          <p:cNvSpPr txBox="1"/>
          <p:nvPr/>
        </p:nvSpPr>
        <p:spPr>
          <a:xfrm>
            <a:off x="1087483" y="696421"/>
            <a:ext cx="6453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5400" dirty="0">
              <a:solidFill>
                <a:srgbClr val="FF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664E4-5F6B-4A81-B0AE-05DF4ECB4F0F}"/>
              </a:ext>
            </a:extLst>
          </p:cNvPr>
          <p:cNvSpPr txBox="1"/>
          <p:nvPr/>
        </p:nvSpPr>
        <p:spPr>
          <a:xfrm>
            <a:off x="1087483" y="2238328"/>
            <a:ext cx="81055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правилами безопасного поведения дома, на дороге, отдыхе;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наблюдательность, внимание, осторожность и сосредоточенность;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природе и окружающей действительности.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71606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88671-130D-45C2-AE49-5F9F15C0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4DCC01-3F2B-467C-A9A7-9EC027034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3ECA2-1317-469C-A036-0D796BC01B8D}"/>
              </a:ext>
            </a:extLst>
          </p:cNvPr>
          <p:cNvSpPr txBox="1"/>
          <p:nvPr/>
        </p:nvSpPr>
        <p:spPr>
          <a:xfrm>
            <a:off x="1022169" y="527259"/>
            <a:ext cx="6198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проекта</a:t>
            </a:r>
            <a:endParaRPr lang="ru-RU" sz="4400" dirty="0">
              <a:solidFill>
                <a:srgbClr val="FF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BDDDA-84A0-4984-A0A1-B58AA0F80236}"/>
              </a:ext>
            </a:extLst>
          </p:cNvPr>
          <p:cNvSpPr txBox="1"/>
          <p:nvPr/>
        </p:nvSpPr>
        <p:spPr>
          <a:xfrm>
            <a:off x="1022169" y="2376827"/>
            <a:ext cx="85790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– познавательно - игровой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- групповой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 - коллективный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- краткосрочный 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(18.04.2024 - 22.04.2024)</a:t>
            </a:r>
          </a:p>
        </p:txBody>
      </p:sp>
    </p:spTree>
    <p:extLst>
      <p:ext uri="{BB962C8B-B14F-4D97-AF65-F5344CB8AC3E}">
        <p14:creationId xmlns:p14="http://schemas.microsoft.com/office/powerpoint/2010/main" val="24625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07582-39CF-4BAD-A3C2-27ACCF9D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4050A0-F2EF-42CA-B01D-BBA26202F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A78CED-C582-4B60-9C68-102AE5B0E50F}"/>
              </a:ext>
            </a:extLst>
          </p:cNvPr>
          <p:cNvSpPr txBox="1"/>
          <p:nvPr/>
        </p:nvSpPr>
        <p:spPr>
          <a:xfrm>
            <a:off x="982980" y="365125"/>
            <a:ext cx="6198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проведения:</a:t>
            </a:r>
            <a:endParaRPr lang="ru-RU" sz="4800" dirty="0">
              <a:solidFill>
                <a:srgbClr val="FF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C6D0E-0204-41EC-95F5-5877F31A0CAB}"/>
              </a:ext>
            </a:extLst>
          </p:cNvPr>
          <p:cNvSpPr txBox="1"/>
          <p:nvPr/>
        </p:nvSpPr>
        <p:spPr>
          <a:xfrm>
            <a:off x="982980" y="2238328"/>
            <a:ext cx="102118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литературы, просмотр иллюстраций;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детей;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ролевые игры;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- продуктивная деятельность;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1731077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4B18A-E301-4EED-8AA6-09C213E1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05C66FF-3C13-44AA-AF35-C1F3DE406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F87DF9-76B8-4DF0-A2C5-F20E19791539}"/>
              </a:ext>
            </a:extLst>
          </p:cNvPr>
          <p:cNvSpPr txBox="1"/>
          <p:nvPr/>
        </p:nvSpPr>
        <p:spPr>
          <a:xfrm>
            <a:off x="1309552" y="566448"/>
            <a:ext cx="78509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  <a:endParaRPr lang="ru-RU" sz="4800" dirty="0">
              <a:solidFill>
                <a:srgbClr val="FF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4D725-AEE2-4B84-90E6-EA9E749530BD}"/>
              </a:ext>
            </a:extLst>
          </p:cNvPr>
          <p:cNvSpPr txBox="1"/>
          <p:nvPr/>
        </p:nvSpPr>
        <p:spPr>
          <a:xfrm>
            <a:off x="838200" y="1545623"/>
            <a:ext cx="10515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научиться применять на практике правила безопасного поведения в окружающей действительности. Иметь простейшие представления о мероприятиях, направленных на укрепление и сохранение здоровья.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участников образовательное процесса родителей (законных представителей )  в воспитании детей и обучению правилам безопасности на дорогах, улице и в быту.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непосредственного участия родителей и детей в организации и проведении различных мероприятий по профилактике дорожно-транспортного травматизма.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компетентности родителей в области безопасности детей в окружающем мире.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Сформированная ориентация на реализацию компетентного подхода к развитию ценностей здорового и безопасного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367445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E34A9-0F7B-4B80-99EA-ADBAFB4B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B25090-2F4E-48F3-BB18-757C92328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5F806-0476-4FE1-AA13-2DC74BB8EC2A}"/>
              </a:ext>
            </a:extLst>
          </p:cNvPr>
          <p:cNvSpPr txBox="1"/>
          <p:nvPr/>
        </p:nvSpPr>
        <p:spPr>
          <a:xfrm>
            <a:off x="731520" y="2289185"/>
            <a:ext cx="97318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00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работы</a:t>
            </a: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детьми по воспитанию культуры поведения на улице, в транспорте, изучению правил дорожного движения и других видов безопасностей лежат </a:t>
            </a:r>
            <a:r>
              <a:rPr lang="ru-RU" sz="2000" b="1" u="sng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принципы:</a:t>
            </a:r>
            <a:endParaRPr lang="ru-RU" sz="20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Принцип последовательности:</a:t>
            </a:r>
            <a:endParaRPr lang="ru-RU" sz="20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должна проходить последовательно.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000" b="1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Принцип комплексности: </a:t>
            </a:r>
            <a:endParaRPr lang="ru-RU" sz="2000" dirty="0">
              <a:solidFill>
                <a:srgbClr val="6E2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проводимой работы проводится комплексно-целевым методом.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Принцип целостности и системности: </a:t>
            </a:r>
          </a:p>
          <a:p>
            <a:pPr lvl="0">
              <a:buClr>
                <a:srgbClr val="90C226"/>
              </a:buClr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целей и ожидаемых результатов.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4.Принцип обмена информацией: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6E2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Тесная взаимосвязь между учреждениями, осуществляющими профилактическую работу.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A95686-273D-4EEC-A11E-B113490BCF55}"/>
              </a:ext>
            </a:extLst>
          </p:cNvPr>
          <p:cNvSpPr txBox="1"/>
          <p:nvPr/>
        </p:nvSpPr>
        <p:spPr>
          <a:xfrm>
            <a:off x="838200" y="658574"/>
            <a:ext cx="9376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реализации проекта:</a:t>
            </a:r>
            <a:endParaRPr lang="ru-RU" sz="40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229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1618</Words>
  <Application>Microsoft Office PowerPoint</Application>
  <PresentationFormat>Широкоэкранный</PresentationFormat>
  <Paragraphs>149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реализации проекта</vt:lpstr>
      <vt:lpstr>Планирование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Проведение игр по формированию элементарных умений по соблюдению ПДД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Марамыгина</dc:creator>
  <cp:lastModifiedBy>Анастасия Марамыгина</cp:lastModifiedBy>
  <cp:revision>17</cp:revision>
  <dcterms:created xsi:type="dcterms:W3CDTF">2024-08-20T15:22:17Z</dcterms:created>
  <dcterms:modified xsi:type="dcterms:W3CDTF">2024-09-05T04:44:32Z</dcterms:modified>
</cp:coreProperties>
</file>